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9" r:id="rId10"/>
    <p:sldId id="268" r:id="rId11"/>
    <p:sldId id="267" r:id="rId12"/>
    <p:sldId id="270" r:id="rId13"/>
    <p:sldId id="265" r:id="rId14"/>
    <p:sldId id="266" r:id="rId15"/>
  </p:sldIdLst>
  <p:sldSz cx="75247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5" d="100"/>
          <a:sy n="75" d="100"/>
        </p:scale>
        <p:origin x="1428" y="-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275DD-A994-4FA0-9A17-16C86008B007}" type="datetimeFigureOut">
              <a:rPr lang="en-ID" smtClean="0"/>
              <a:t>08/08/2024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3150" y="1143000"/>
            <a:ext cx="2171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A68E-EAB9-415F-85B5-1A7E2C262D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895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B2638-4D84-463F-919D-564185F47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1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918" y="2130109"/>
            <a:ext cx="7739743" cy="1469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837" y="3885623"/>
            <a:ext cx="6373906" cy="17523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1546" y="274598"/>
            <a:ext cx="2048755" cy="58506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279" y="274598"/>
            <a:ext cx="5994507" cy="585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278" y="4406246"/>
            <a:ext cx="7739743" cy="1361873"/>
          </a:xfrm>
        </p:spPr>
        <p:txBody>
          <a:bodyPr anchor="t"/>
          <a:lstStyle>
            <a:lvl1pPr algn="l">
              <a:defRPr sz="39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278" y="2906282"/>
            <a:ext cx="7739743" cy="1499964"/>
          </a:xfrm>
        </p:spPr>
        <p:txBody>
          <a:bodyPr anchor="b"/>
          <a:lstStyle>
            <a:lvl1pPr marL="0" indent="0">
              <a:buNone/>
              <a:defRPr sz="1992">
                <a:solidFill>
                  <a:schemeClr val="tx1">
                    <a:tint val="75000"/>
                  </a:schemeClr>
                </a:solidFill>
              </a:defRPr>
            </a:lvl1pPr>
            <a:lvl2pPr marL="455280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0560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3pPr>
            <a:lvl4pPr marL="1365839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1119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6399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1679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695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223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3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279" y="1599963"/>
            <a:ext cx="4021631" cy="4525291"/>
          </a:xfrm>
        </p:spPr>
        <p:txBody>
          <a:bodyPr/>
          <a:lstStyle>
            <a:lvl1pPr>
              <a:defRPr sz="2788"/>
            </a:lvl1pPr>
            <a:lvl2pPr>
              <a:defRPr sz="2390"/>
            </a:lvl2pPr>
            <a:lvl3pPr>
              <a:defRPr sz="1992"/>
            </a:lvl3pPr>
            <a:lvl4pPr>
              <a:defRPr sz="1792"/>
            </a:lvl4pPr>
            <a:lvl5pPr>
              <a:defRPr sz="1792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70" y="1599963"/>
            <a:ext cx="4021631" cy="4525291"/>
          </a:xfrm>
        </p:spPr>
        <p:txBody>
          <a:bodyPr/>
          <a:lstStyle>
            <a:lvl1pPr>
              <a:defRPr sz="2788"/>
            </a:lvl1pPr>
            <a:lvl2pPr>
              <a:defRPr sz="2390"/>
            </a:lvl2pPr>
            <a:lvl3pPr>
              <a:defRPr sz="1992"/>
            </a:lvl3pPr>
            <a:lvl4pPr>
              <a:defRPr sz="1792"/>
            </a:lvl4pPr>
            <a:lvl5pPr>
              <a:defRPr sz="1792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279" y="1534885"/>
            <a:ext cx="4023212" cy="639667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280" indent="0">
              <a:buNone/>
              <a:defRPr sz="1992" b="1"/>
            </a:lvl2pPr>
            <a:lvl3pPr marL="910560" indent="0">
              <a:buNone/>
              <a:defRPr sz="1792" b="1"/>
            </a:lvl3pPr>
            <a:lvl4pPr marL="1365839" indent="0">
              <a:buNone/>
              <a:defRPr sz="1593" b="1"/>
            </a:lvl4pPr>
            <a:lvl5pPr marL="1821119" indent="0">
              <a:buNone/>
              <a:defRPr sz="1593" b="1"/>
            </a:lvl5pPr>
            <a:lvl6pPr marL="2276399" indent="0">
              <a:buNone/>
              <a:defRPr sz="1593" b="1"/>
            </a:lvl6pPr>
            <a:lvl7pPr marL="2731679" indent="0">
              <a:buNone/>
              <a:defRPr sz="1593" b="1"/>
            </a:lvl7pPr>
            <a:lvl8pPr marL="3186958" indent="0">
              <a:buNone/>
              <a:defRPr sz="1593" b="1"/>
            </a:lvl8pPr>
            <a:lvl9pPr marL="3642238" indent="0">
              <a:buNone/>
              <a:defRPr sz="15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79" y="2174552"/>
            <a:ext cx="4023212" cy="3950702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2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508" y="1534885"/>
            <a:ext cx="4024793" cy="639667"/>
          </a:xfrm>
        </p:spPr>
        <p:txBody>
          <a:bodyPr anchor="b"/>
          <a:lstStyle>
            <a:lvl1pPr marL="0" indent="0">
              <a:buNone/>
              <a:defRPr sz="2390" b="1"/>
            </a:lvl1pPr>
            <a:lvl2pPr marL="455280" indent="0">
              <a:buNone/>
              <a:defRPr sz="1992" b="1"/>
            </a:lvl2pPr>
            <a:lvl3pPr marL="910560" indent="0">
              <a:buNone/>
              <a:defRPr sz="1792" b="1"/>
            </a:lvl3pPr>
            <a:lvl4pPr marL="1365839" indent="0">
              <a:buNone/>
              <a:defRPr sz="1593" b="1"/>
            </a:lvl4pPr>
            <a:lvl5pPr marL="1821119" indent="0">
              <a:buNone/>
              <a:defRPr sz="1593" b="1"/>
            </a:lvl5pPr>
            <a:lvl6pPr marL="2276399" indent="0">
              <a:buNone/>
              <a:defRPr sz="1593" b="1"/>
            </a:lvl6pPr>
            <a:lvl7pPr marL="2731679" indent="0">
              <a:buNone/>
              <a:defRPr sz="1593" b="1"/>
            </a:lvl7pPr>
            <a:lvl8pPr marL="3186958" indent="0">
              <a:buNone/>
              <a:defRPr sz="1593" b="1"/>
            </a:lvl8pPr>
            <a:lvl9pPr marL="3642238" indent="0">
              <a:buNone/>
              <a:defRPr sz="15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508" y="2174552"/>
            <a:ext cx="4024793" cy="3950702"/>
          </a:xfrm>
        </p:spPr>
        <p:txBody>
          <a:bodyPr/>
          <a:lstStyle>
            <a:lvl1pPr>
              <a:defRPr sz="2390"/>
            </a:lvl1pPr>
            <a:lvl2pPr>
              <a:defRPr sz="1992"/>
            </a:lvl2pPr>
            <a:lvl3pPr>
              <a:defRPr sz="1792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80" y="273009"/>
            <a:ext cx="2995673" cy="1161878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029" y="273010"/>
            <a:ext cx="5090272" cy="5852244"/>
          </a:xfrm>
        </p:spPr>
        <p:txBody>
          <a:bodyPr/>
          <a:lstStyle>
            <a:lvl1pPr>
              <a:defRPr sz="3187"/>
            </a:lvl1pPr>
            <a:lvl2pPr>
              <a:defRPr sz="2788"/>
            </a:lvl2pPr>
            <a:lvl3pPr>
              <a:defRPr sz="2390"/>
            </a:lvl3pPr>
            <a:lvl4pPr>
              <a:defRPr sz="1992"/>
            </a:lvl4pPr>
            <a:lvl5pPr>
              <a:defRPr sz="1992"/>
            </a:lvl5pPr>
            <a:lvl6pPr>
              <a:defRPr sz="1992"/>
            </a:lvl6pPr>
            <a:lvl7pPr>
              <a:defRPr sz="1992"/>
            </a:lvl7pPr>
            <a:lvl8pPr>
              <a:defRPr sz="1992"/>
            </a:lvl8pPr>
            <a:lvl9pPr>
              <a:defRPr sz="1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280" y="1434887"/>
            <a:ext cx="2995673" cy="4690367"/>
          </a:xfrm>
        </p:spPr>
        <p:txBody>
          <a:bodyPr/>
          <a:lstStyle>
            <a:lvl1pPr marL="0" indent="0">
              <a:buNone/>
              <a:defRPr sz="1394"/>
            </a:lvl1pPr>
            <a:lvl2pPr marL="455280" indent="0">
              <a:buNone/>
              <a:defRPr sz="1195"/>
            </a:lvl2pPr>
            <a:lvl3pPr marL="910560" indent="0">
              <a:buNone/>
              <a:defRPr sz="996"/>
            </a:lvl3pPr>
            <a:lvl4pPr marL="1365839" indent="0">
              <a:buNone/>
              <a:defRPr sz="896"/>
            </a:lvl4pPr>
            <a:lvl5pPr marL="1821119" indent="0">
              <a:buNone/>
              <a:defRPr sz="896"/>
            </a:lvl5pPr>
            <a:lvl6pPr marL="2276399" indent="0">
              <a:buNone/>
              <a:defRPr sz="896"/>
            </a:lvl6pPr>
            <a:lvl7pPr marL="2731679" indent="0">
              <a:buNone/>
              <a:defRPr sz="896"/>
            </a:lvl7pPr>
            <a:lvl8pPr marL="3186958" indent="0">
              <a:buNone/>
              <a:defRPr sz="896"/>
            </a:lvl8pPr>
            <a:lvl9pPr marL="3642238" indent="0">
              <a:buNone/>
              <a:defRPr sz="8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757" y="4799887"/>
            <a:ext cx="5463348" cy="566654"/>
          </a:xfrm>
        </p:spPr>
        <p:txBody>
          <a:bodyPr anchor="b"/>
          <a:lstStyle>
            <a:lvl1pPr algn="l">
              <a:defRPr sz="199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4757" y="612684"/>
            <a:ext cx="5463348" cy="4114189"/>
          </a:xfrm>
        </p:spPr>
        <p:txBody>
          <a:bodyPr/>
          <a:lstStyle>
            <a:lvl1pPr marL="0" indent="0">
              <a:buNone/>
              <a:defRPr sz="3187"/>
            </a:lvl1pPr>
            <a:lvl2pPr marL="455280" indent="0">
              <a:buNone/>
              <a:defRPr sz="2788"/>
            </a:lvl2pPr>
            <a:lvl3pPr marL="910560" indent="0">
              <a:buNone/>
              <a:defRPr sz="2390"/>
            </a:lvl3pPr>
            <a:lvl4pPr marL="1365839" indent="0">
              <a:buNone/>
              <a:defRPr sz="1992"/>
            </a:lvl4pPr>
            <a:lvl5pPr marL="1821119" indent="0">
              <a:buNone/>
              <a:defRPr sz="1992"/>
            </a:lvl5pPr>
            <a:lvl6pPr marL="2276399" indent="0">
              <a:buNone/>
              <a:defRPr sz="1992"/>
            </a:lvl6pPr>
            <a:lvl7pPr marL="2731679" indent="0">
              <a:buNone/>
              <a:defRPr sz="1992"/>
            </a:lvl7pPr>
            <a:lvl8pPr marL="3186958" indent="0">
              <a:buNone/>
              <a:defRPr sz="1992"/>
            </a:lvl8pPr>
            <a:lvl9pPr marL="3642238" indent="0">
              <a:buNone/>
              <a:defRPr sz="199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757" y="5366541"/>
            <a:ext cx="5463348" cy="804743"/>
          </a:xfrm>
        </p:spPr>
        <p:txBody>
          <a:bodyPr/>
          <a:lstStyle>
            <a:lvl1pPr marL="0" indent="0">
              <a:buNone/>
              <a:defRPr sz="1394"/>
            </a:lvl1pPr>
            <a:lvl2pPr marL="455280" indent="0">
              <a:buNone/>
              <a:defRPr sz="1195"/>
            </a:lvl2pPr>
            <a:lvl3pPr marL="910560" indent="0">
              <a:buNone/>
              <a:defRPr sz="996"/>
            </a:lvl3pPr>
            <a:lvl4pPr marL="1365839" indent="0">
              <a:buNone/>
              <a:defRPr sz="896"/>
            </a:lvl4pPr>
            <a:lvl5pPr marL="1821119" indent="0">
              <a:buNone/>
              <a:defRPr sz="896"/>
            </a:lvl5pPr>
            <a:lvl6pPr marL="2276399" indent="0">
              <a:buNone/>
              <a:defRPr sz="896"/>
            </a:lvl6pPr>
            <a:lvl7pPr marL="2731679" indent="0">
              <a:buNone/>
              <a:defRPr sz="896"/>
            </a:lvl7pPr>
            <a:lvl8pPr marL="3186958" indent="0">
              <a:buNone/>
              <a:defRPr sz="896"/>
            </a:lvl8pPr>
            <a:lvl9pPr marL="3642238" indent="0">
              <a:buNone/>
              <a:defRPr sz="8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2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279" y="274597"/>
            <a:ext cx="8195022" cy="1142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279" y="1599963"/>
            <a:ext cx="8195022" cy="452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279" y="6355407"/>
            <a:ext cx="2124635" cy="365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1073" y="6355407"/>
            <a:ext cx="2883434" cy="365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5666" y="6355407"/>
            <a:ext cx="2124635" cy="365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IPCMContentMarking" descr="{&quot;HashCode&quot;:-1284201107,&quot;Placement&quot;:&quot;Header&quot;,&quot;Top&quot;:0.0,&quot;Left&quot;:269.545349,&quot;SlideWidth&quot;:592,&quot;SlideHeight&quot;:841}">
            <a:extLst>
              <a:ext uri="{FF2B5EF4-FFF2-40B4-BE49-F238E27FC236}">
                <a16:creationId xmlns:a16="http://schemas.microsoft.com/office/drawing/2014/main" id="{EDA175AD-36AD-4D7F-F074-C8E819F0CF0E}"/>
              </a:ext>
            </a:extLst>
          </p:cNvPr>
          <p:cNvSpPr txBox="1"/>
          <p:nvPr userDrawn="1"/>
        </p:nvSpPr>
        <p:spPr>
          <a:xfrm>
            <a:off x="3423226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ID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00282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0560" rtl="0" eaLnBrk="1" latinLnBrk="0" hangingPunct="1">
        <a:spcBef>
          <a:spcPct val="0"/>
        </a:spcBef>
        <a:buNone/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460" indent="-341460" algn="l" defTabSz="910560" rtl="0" eaLnBrk="1" latinLnBrk="0" hangingPunct="1">
        <a:spcBef>
          <a:spcPct val="20000"/>
        </a:spcBef>
        <a:buFont typeface="Arial" pitchFamily="34" charset="0"/>
        <a:buChar char="•"/>
        <a:defRPr sz="3187" kern="1200">
          <a:solidFill>
            <a:schemeClr val="tx1"/>
          </a:solidFill>
          <a:latin typeface="+mn-lt"/>
          <a:ea typeface="+mn-ea"/>
          <a:cs typeface="+mn-cs"/>
        </a:defRPr>
      </a:lvl1pPr>
      <a:lvl2pPr marL="739830" indent="-284550" algn="l" defTabSz="910560" rtl="0" eaLnBrk="1" latinLnBrk="0" hangingPunct="1">
        <a:spcBef>
          <a:spcPct val="20000"/>
        </a:spcBef>
        <a:buFont typeface="Arial" pitchFamily="34" charset="0"/>
        <a:buChar char="–"/>
        <a:defRPr sz="2788" kern="1200">
          <a:solidFill>
            <a:schemeClr val="tx1"/>
          </a:solidFill>
          <a:latin typeface="+mn-lt"/>
          <a:ea typeface="+mn-ea"/>
          <a:cs typeface="+mn-cs"/>
        </a:defRPr>
      </a:lvl2pPr>
      <a:lvl3pPr marL="1138199" indent="-227640" algn="l" defTabSz="910560" rtl="0" eaLnBrk="1" latinLnBrk="0" hangingPunct="1">
        <a:spcBef>
          <a:spcPct val="20000"/>
        </a:spcBef>
        <a:buFont typeface="Arial" pitchFamily="34" charset="0"/>
        <a:buChar char="•"/>
        <a:defRPr sz="2390" kern="1200">
          <a:solidFill>
            <a:schemeClr val="tx1"/>
          </a:solidFill>
          <a:latin typeface="+mn-lt"/>
          <a:ea typeface="+mn-ea"/>
          <a:cs typeface="+mn-cs"/>
        </a:defRPr>
      </a:lvl3pPr>
      <a:lvl4pPr marL="1593479" indent="-227640" algn="l" defTabSz="910560" rtl="0" eaLnBrk="1" latinLnBrk="0" hangingPunct="1">
        <a:spcBef>
          <a:spcPct val="20000"/>
        </a:spcBef>
        <a:buFont typeface="Arial" pitchFamily="34" charset="0"/>
        <a:buChar char="–"/>
        <a:defRPr sz="1992" kern="1200">
          <a:solidFill>
            <a:schemeClr val="tx1"/>
          </a:solidFill>
          <a:latin typeface="+mn-lt"/>
          <a:ea typeface="+mn-ea"/>
          <a:cs typeface="+mn-cs"/>
        </a:defRPr>
      </a:lvl4pPr>
      <a:lvl5pPr marL="2048759" indent="-227640" algn="l" defTabSz="910560" rtl="0" eaLnBrk="1" latinLnBrk="0" hangingPunct="1">
        <a:spcBef>
          <a:spcPct val="20000"/>
        </a:spcBef>
        <a:buFont typeface="Arial" pitchFamily="34" charset="0"/>
        <a:buChar char="»"/>
        <a:defRPr sz="1992" kern="1200">
          <a:solidFill>
            <a:schemeClr val="tx1"/>
          </a:solidFill>
          <a:latin typeface="+mn-lt"/>
          <a:ea typeface="+mn-ea"/>
          <a:cs typeface="+mn-cs"/>
        </a:defRPr>
      </a:lvl5pPr>
      <a:lvl6pPr marL="2504039" indent="-227640" algn="l" defTabSz="910560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6pPr>
      <a:lvl7pPr marL="2959318" indent="-227640" algn="l" defTabSz="910560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7pPr>
      <a:lvl8pPr marL="3414598" indent="-227640" algn="l" defTabSz="910560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8pPr>
      <a:lvl9pPr marL="3869878" indent="-227640" algn="l" defTabSz="910560" rtl="0" eaLnBrk="1" latinLnBrk="0" hangingPunct="1">
        <a:spcBef>
          <a:spcPct val="20000"/>
        </a:spcBef>
        <a:buFont typeface="Arial" pitchFamily="34" charset="0"/>
        <a:buChar char="•"/>
        <a:defRPr sz="1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280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560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839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1119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6399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1679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958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2238" algn="l" defTabSz="910560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13.sv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1.sv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74532" y="1164242"/>
            <a:ext cx="5124635" cy="1459250"/>
          </a:xfrm>
          <a:prstGeom prst="rect">
            <a:avLst/>
          </a:prstGeom>
        </p:spPr>
      </p:pic>
      <p:pic>
        <p:nvPicPr>
          <p:cNvPr id="18" name="Picture 1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6846B78A-479F-1399-4590-2AFB42139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762" y="1736350"/>
            <a:ext cx="10781150" cy="35908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2053" y="6743825"/>
            <a:ext cx="9776038" cy="27837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13683" y="7374018"/>
            <a:ext cx="3585152" cy="15233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5115" y="10235898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FFFFFF"/>
                </a:solidFill>
                <a:latin typeface="HelveticaNeue 1"/>
              </a:rPr>
              <a:t>generali.co.id</a:t>
            </a:r>
          </a:p>
        </p:txBody>
      </p:sp>
      <p:sp>
        <p:nvSpPr>
          <p:cNvPr id="6" name="AutoShape 6"/>
          <p:cNvSpPr/>
          <p:nvPr/>
        </p:nvSpPr>
        <p:spPr>
          <a:xfrm rot="5400000">
            <a:off x="968741" y="10293123"/>
            <a:ext cx="126521" cy="0"/>
          </a:xfrm>
          <a:prstGeom prst="line">
            <a:avLst/>
          </a:prstGeom>
          <a:ln w="9525" cap="flat">
            <a:solidFill>
              <a:srgbClr val="EBEBE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660286" y="-1390448"/>
            <a:ext cx="9918241" cy="28242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18255" y="382314"/>
            <a:ext cx="967155" cy="7843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8255" y="5728932"/>
            <a:ext cx="6260457" cy="864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7389"/>
              </a:lnSpc>
            </a:pPr>
            <a:r>
              <a:rPr lang="en-US" sz="5278" dirty="0">
                <a:solidFill>
                  <a:srgbClr val="FFFFFF"/>
                </a:solidFill>
                <a:latin typeface="HelveticaNeue 2"/>
              </a:rPr>
              <a:t>VIP Cristal Shield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3750" y="10235898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FFFFFF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15634" y="10176458"/>
            <a:ext cx="1762997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FFFFFF"/>
                </a:solidFill>
                <a:latin typeface="Helvetica"/>
              </a:rPr>
              <a:t>Version: 1.0/IX/2023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8256" y="8459607"/>
            <a:ext cx="241580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410"/>
              </a:lnSpc>
            </a:pPr>
            <a:r>
              <a:rPr lang="en-US" sz="1195" dirty="0">
                <a:solidFill>
                  <a:srgbClr val="FFFFFF"/>
                </a:solidFill>
                <a:latin typeface="Helvetica"/>
              </a:rPr>
              <a:t>VIP Cristal Shield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adalah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penyakit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kritis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tradisional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dengan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fasilitas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pengembalian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Premi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110% di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akhir</a:t>
            </a:r>
            <a:r>
              <a:rPr lang="en-US" sz="1195" dirty="0">
                <a:solidFill>
                  <a:srgbClr val="FFFFFF"/>
                </a:solidFill>
                <a:latin typeface="Helvetica"/>
              </a:rPr>
              <a:t> Masa </a:t>
            </a:r>
            <a:r>
              <a:rPr lang="en-US" sz="1195" dirty="0" err="1">
                <a:solidFill>
                  <a:srgbClr val="FFFFFF"/>
                </a:solidFill>
                <a:latin typeface="Helvetica"/>
              </a:rPr>
              <a:t>Pertanggungan</a:t>
            </a:r>
            <a:endParaRPr lang="en-US" sz="1195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68EF2-C211-5589-87DC-5B78478EDC8E}"/>
              </a:ext>
            </a:extLst>
          </p:cNvPr>
          <p:cNvSpPr/>
          <p:nvPr/>
        </p:nvSpPr>
        <p:spPr>
          <a:xfrm>
            <a:off x="3534736" y="91905"/>
            <a:ext cx="967155" cy="259043"/>
          </a:xfrm>
          <a:prstGeom prst="rect">
            <a:avLst/>
          </a:prstGeom>
          <a:solidFill>
            <a:srgbClr val="C21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60"/>
            <a:endParaRPr lang="en-ID" sz="1792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92DF3D-DFC0-5BBD-13D6-E07C57E15195}"/>
              </a:ext>
            </a:extLst>
          </p:cNvPr>
          <p:cNvGrpSpPr/>
          <p:nvPr/>
        </p:nvGrpSpPr>
        <p:grpSpPr>
          <a:xfrm>
            <a:off x="3762375" y="3867994"/>
            <a:ext cx="5124635" cy="1459250"/>
            <a:chOff x="3934815" y="3885960"/>
            <a:chExt cx="5124635" cy="145925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934815" y="3885960"/>
              <a:ext cx="5124635" cy="1459250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4870717" y="4331487"/>
              <a:ext cx="2732265" cy="687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0560">
                <a:lnSpc>
                  <a:spcPts val="1812"/>
                </a:lnSpc>
              </a:pPr>
              <a:r>
                <a:rPr lang="en-US" sz="1295" dirty="0">
                  <a:solidFill>
                    <a:srgbClr val="FFFFFF"/>
                  </a:solidFill>
                  <a:latin typeface="HelveticaNeue 1"/>
                </a:rPr>
                <a:t>           </a:t>
              </a:r>
              <a:r>
                <a:rPr lang="en-US" sz="1295" dirty="0" err="1">
                  <a:solidFill>
                    <a:srgbClr val="FFFFFF"/>
                  </a:solidFill>
                  <a:latin typeface="HelveticaNeue 1"/>
                </a:rPr>
                <a:t>Ringkasan</a:t>
              </a:r>
              <a:r>
                <a:rPr lang="en-US" sz="1295" dirty="0">
                  <a:solidFill>
                    <a:srgbClr val="FFFFFF"/>
                  </a:solidFill>
                  <a:latin typeface="HelveticaNeue 1"/>
                </a:rPr>
                <a:t> </a:t>
              </a:r>
              <a:r>
                <a:rPr lang="en-US" sz="1295" dirty="0" err="1">
                  <a:solidFill>
                    <a:srgbClr val="FFFFFF"/>
                  </a:solidFill>
                  <a:latin typeface="HelveticaNeue 1"/>
                </a:rPr>
                <a:t>Informasi</a:t>
              </a:r>
              <a:endParaRPr lang="en-US" sz="1295" dirty="0">
                <a:solidFill>
                  <a:srgbClr val="FFFFFF"/>
                </a:solidFill>
                <a:latin typeface="HelveticaNeue 1"/>
              </a:endParaRPr>
            </a:p>
            <a:p>
              <a:pPr defTabSz="910560">
                <a:lnSpc>
                  <a:spcPts val="1812"/>
                </a:lnSpc>
              </a:pPr>
              <a:r>
                <a:rPr lang="en-US" sz="1295" dirty="0">
                  <a:solidFill>
                    <a:srgbClr val="FFFFFF"/>
                  </a:solidFill>
                  <a:latin typeface="HelveticaNeue 1"/>
                </a:rPr>
                <a:t>     </a:t>
              </a:r>
              <a:r>
                <a:rPr lang="en-US" sz="1295" dirty="0" err="1">
                  <a:solidFill>
                    <a:srgbClr val="FFFFFF"/>
                  </a:solidFill>
                  <a:latin typeface="HelveticaNeue 1"/>
                </a:rPr>
                <a:t>Produk</a:t>
              </a:r>
              <a:r>
                <a:rPr lang="en-US" sz="1295" dirty="0">
                  <a:solidFill>
                    <a:srgbClr val="FFFFFF"/>
                  </a:solidFill>
                  <a:latin typeface="HelveticaNeue 1"/>
                </a:rPr>
                <a:t> </a:t>
              </a:r>
              <a:r>
                <a:rPr lang="en-US" sz="1295" dirty="0" err="1">
                  <a:solidFill>
                    <a:srgbClr val="FFFFFF"/>
                  </a:solidFill>
                  <a:latin typeface="HelveticaNeue 1"/>
                </a:rPr>
                <a:t>Asuransi</a:t>
              </a:r>
              <a:r>
                <a:rPr lang="en-US" sz="1295" dirty="0">
                  <a:solidFill>
                    <a:srgbClr val="FFFFFF"/>
                  </a:solidFill>
                  <a:latin typeface="HelveticaNeue 1"/>
                </a:rPr>
                <a:t> Dan </a:t>
              </a:r>
            </a:p>
            <a:p>
              <a:pPr defTabSz="910560">
                <a:lnSpc>
                  <a:spcPts val="1812"/>
                </a:lnSpc>
              </a:pPr>
              <a:r>
                <a:rPr lang="en-US" sz="1295" dirty="0" err="1">
                  <a:solidFill>
                    <a:srgbClr val="FFFFFF"/>
                  </a:solidFill>
                  <a:latin typeface="HelveticaNeue 1"/>
                </a:rPr>
                <a:t>Layanan</a:t>
              </a:r>
              <a:r>
                <a:rPr lang="en-US" sz="1295" dirty="0">
                  <a:solidFill>
                    <a:srgbClr val="FFFFFF"/>
                  </a:solidFill>
                  <a:latin typeface="HelveticaNeue 1"/>
                </a:rPr>
                <a:t> (RIPLAY UMUM)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731847"/>
            <a:ext cx="8174817" cy="23277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209" y="8188940"/>
            <a:ext cx="1861255" cy="18707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320606" y="9287797"/>
            <a:ext cx="491107" cy="49295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7209" y="477759"/>
            <a:ext cx="4291170" cy="42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286"/>
              </a:lnSpc>
            </a:pPr>
            <a:r>
              <a:rPr lang="en-US" sz="2987" dirty="0" err="1">
                <a:solidFill>
                  <a:srgbClr val="FFFFFF"/>
                </a:solidFill>
                <a:latin typeface="Helvetica"/>
              </a:rPr>
              <a:t>Informasi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Lainnya</a:t>
            </a:r>
            <a:endParaRPr lang="en-US" sz="2987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3080" y="2007193"/>
            <a:ext cx="6617947" cy="38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996" dirty="0" err="1">
                <a:solidFill>
                  <a:srgbClr val="6F7072"/>
                </a:solidFill>
                <a:latin typeface="Helvetica"/>
              </a:rPr>
              <a:t>Premi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Anda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bayarkan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sudah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memperhitungkan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biaya-biaya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termasuk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komisi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Tenaga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Pemasar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7210" y="1779555"/>
            <a:ext cx="5574715" cy="19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672"/>
              </a:lnSpc>
            </a:pPr>
            <a:r>
              <a:rPr lang="en-US" sz="1195" dirty="0">
                <a:solidFill>
                  <a:srgbClr val="C21B17"/>
                </a:solidFill>
                <a:latin typeface="HelveticaNeue 3"/>
              </a:rPr>
              <a:t>BIAYA-BIAYA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87089" y="8233545"/>
            <a:ext cx="3658444" cy="24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028"/>
              </a:lnSpc>
            </a:pPr>
            <a:r>
              <a:rPr lang="en-US" sz="797">
                <a:solidFill>
                  <a:srgbClr val="FFFFFF"/>
                </a:solidFill>
                <a:latin typeface="HelveticaNeue 1"/>
              </a:rPr>
              <a:t>Anda dapat mengakses informasi lain mengenai biaya, manfaat dan risiko melalui: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89609" y="8355459"/>
            <a:ext cx="2118918" cy="11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028"/>
              </a:lnSpc>
            </a:pPr>
            <a:r>
              <a:rPr lang="en-US" sz="797">
                <a:solidFill>
                  <a:srgbClr val="FFFFFF"/>
                </a:solidFill>
                <a:latin typeface="HelveticaNeue 3"/>
              </a:rPr>
              <a:t>CARE GENERALI INDONESIA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89609" y="8581708"/>
            <a:ext cx="2118918" cy="38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028"/>
              </a:lnSpc>
            </a:pPr>
            <a:r>
              <a:rPr lang="en-US" sz="797">
                <a:solidFill>
                  <a:srgbClr val="FFFFFF"/>
                </a:solidFill>
                <a:latin typeface="HelveticaNeue 1"/>
              </a:rPr>
              <a:t>         1500037</a:t>
            </a:r>
          </a:p>
          <a:p>
            <a:pPr defTabSz="910560">
              <a:lnSpc>
                <a:spcPts val="1028"/>
              </a:lnSpc>
            </a:pPr>
            <a:r>
              <a:rPr lang="en-US" sz="797">
                <a:solidFill>
                  <a:srgbClr val="FFFFFF"/>
                </a:solidFill>
                <a:latin typeface="HelveticaNeue 1"/>
              </a:rPr>
              <a:t>         +62 21 2902 1717</a:t>
            </a:r>
          </a:p>
          <a:p>
            <a:pPr defTabSz="910560">
              <a:lnSpc>
                <a:spcPts val="1028"/>
              </a:lnSpc>
            </a:pPr>
            <a:r>
              <a:rPr lang="en-US" sz="797">
                <a:solidFill>
                  <a:srgbClr val="FFFFFF"/>
                </a:solidFill>
                <a:latin typeface="HelveticaNeue 1"/>
              </a:rPr>
              <a:t>Email: care@generali.co.id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06063">
            <a:off x="2904628" y="8615698"/>
            <a:ext cx="187877" cy="18787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487089" y="9091192"/>
            <a:ext cx="2629146" cy="38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028"/>
              </a:lnSpc>
            </a:pPr>
            <a:r>
              <a:rPr lang="en-US" sz="797">
                <a:solidFill>
                  <a:srgbClr val="FFFFFF"/>
                </a:solidFill>
                <a:latin typeface="HelveticaNeue 1"/>
              </a:rPr>
              <a:t>Langsung sapa JANE, layanan Chatbot Pelanggan dari Generali Indonesia di website generali.co.id atau di nomor Whatsapp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28265" y="9409451"/>
            <a:ext cx="1352386" cy="21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798"/>
              </a:lnSpc>
            </a:pPr>
            <a:r>
              <a:rPr lang="en-US" sz="1394">
                <a:solidFill>
                  <a:srgbClr val="FFFFFF"/>
                </a:solidFill>
                <a:latin typeface="HelveticaNeue 1"/>
              </a:rPr>
              <a:t>085 813 150037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6159" y="7673868"/>
            <a:ext cx="3410774" cy="37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210"/>
              </a:lnSpc>
            </a:pPr>
            <a:r>
              <a:rPr lang="en-US" sz="2489" dirty="0">
                <a:solidFill>
                  <a:schemeClr val="bg1"/>
                </a:solidFill>
                <a:latin typeface="HelveticaNeue 3"/>
              </a:rPr>
              <a:t>#MengutamakanKamu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610E41C2-D084-98F3-F2F3-54CDC8E4699F}"/>
              </a:ext>
            </a:extLst>
          </p:cNvPr>
          <p:cNvSpPr txBox="1"/>
          <p:nvPr/>
        </p:nvSpPr>
        <p:spPr>
          <a:xfrm>
            <a:off x="483141" y="5704557"/>
            <a:ext cx="6617947" cy="214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4992" lvl="1" indent="-107497" algn="just" defTabSz="910560">
              <a:buFont typeface="Arial"/>
              <a:buChar char="•"/>
            </a:pPr>
            <a:r>
              <a:rPr lang="en-US" sz="996" dirty="0">
                <a:solidFill>
                  <a:srgbClr val="6F7072"/>
                </a:solidFill>
                <a:latin typeface="Helvetica"/>
              </a:rPr>
              <a:t>Generali Indonesia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dapat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menolak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SPAJ Anda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apabila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memenuhi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persyaratan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peraturan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;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>
                <a:solidFill>
                  <a:srgbClr val="6F7072"/>
                </a:solidFill>
                <a:latin typeface="Helvetica"/>
              </a:rPr>
              <a:t>Anda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harus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membaca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teliti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RIPLAY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Umum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sebelum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menyetujui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pengajuan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produk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berhak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bertanya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kepada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Tenaga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Pemasar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Generali Indonesia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semua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hal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terkait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RIPLAY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Umum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;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Segala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informasi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pada RIPLAY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Umum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hanya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sebagai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referensi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menggambarkan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produk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.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Termasuk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namun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terbatas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pada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bagian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Penjelasan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Biaya-biaya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. Anda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dapat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mempelajari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penjelasan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lebih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lengkap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pada Polis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terbit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setelah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Generali Indonesia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menyetujui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SPAJ Anda;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>
                <a:solidFill>
                  <a:srgbClr val="6F7072"/>
                </a:solidFill>
                <a:latin typeface="Helvetica"/>
              </a:rPr>
              <a:t>Generali Indonesia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menginformasikan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segala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perubahan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Biaya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risiko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syarat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ketentuan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Produk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Layanan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perubahan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lainnya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(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apabila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)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melalui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surat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melalui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cara-cara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lainnya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sesuai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syarat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ketentuan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. Generali Indonesia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mengirimkan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pemberitahuan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30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hari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kerja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sebelum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tanggal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perubahan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pada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alamat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Anda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terdaftar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di Generali Indonesia;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Terdapat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syarat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ketentuan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produk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ini.Syarat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ketentuan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dapat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diakses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melalui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website www.generali.co.id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WA +6285813150037.</a:t>
            </a:r>
          </a:p>
          <a:p>
            <a:pPr algn="just" defTabSz="910560"/>
            <a:endParaRPr lang="en-US" sz="996" dirty="0">
              <a:solidFill>
                <a:srgbClr val="6F7072"/>
              </a:solidFill>
              <a:latin typeface="Helvetica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9C2465B-36A4-4D40-F289-4C8C83AAB3A9}"/>
              </a:ext>
            </a:extLst>
          </p:cNvPr>
          <p:cNvSpPr txBox="1"/>
          <p:nvPr/>
        </p:nvSpPr>
        <p:spPr>
          <a:xfrm>
            <a:off x="467271" y="5497666"/>
            <a:ext cx="5574715" cy="19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672"/>
              </a:lnSpc>
            </a:pPr>
            <a:r>
              <a:rPr lang="en-US" sz="1195" dirty="0">
                <a:solidFill>
                  <a:srgbClr val="C21B17"/>
                </a:solidFill>
                <a:latin typeface="HelveticaNeue 3"/>
              </a:rPr>
              <a:t>DISCLAIMER (PENTING UNTUK DIBACA)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D23FD02A-BB18-B657-9666-711F271A9878}"/>
              </a:ext>
            </a:extLst>
          </p:cNvPr>
          <p:cNvSpPr txBox="1"/>
          <p:nvPr/>
        </p:nvSpPr>
        <p:spPr>
          <a:xfrm>
            <a:off x="483141" y="2690113"/>
            <a:ext cx="6617947" cy="275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4992" lvl="1" indent="-107497" algn="just" defTabSz="910560">
              <a:buFont typeface="Arial"/>
              <a:buChar char="•"/>
            </a:pP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Pemegang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orang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perorangan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sebagai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pihak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mengadakan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perjanjian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kami, Generali Indonesia.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Utama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pihak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mendapatkan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perlindungan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jiwanya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pada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Dasar dan/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Tambahan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(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jika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).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Penerima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perorangan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pihak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namanya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tercantum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Polis,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ditunjuk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oleh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Pemegang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Polis,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sebagai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pihak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berhak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menerima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ketentuan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perorangan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pihak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tersebut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mempunyai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hubungan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kepentingan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terhadap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i="1" dirty="0">
                <a:solidFill>
                  <a:srgbClr val="6F7072"/>
                </a:solidFill>
                <a:latin typeface="Helvetica"/>
              </a:rPr>
              <a:t>(insurable interest)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sesuai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ketentuan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sepanjang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bertentangan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hukum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peraturan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perundang-undangan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di Negara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Kesatuan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Republik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Indonesia. 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 err="1">
                <a:solidFill>
                  <a:srgbClr val="6F7072"/>
                </a:solidFill>
                <a:latin typeface="Helvetica"/>
              </a:rPr>
              <a:t>Premi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sejumlah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uang yang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dibayarkan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kepada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Generali Indonesia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sehubungan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penutupan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Polis.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>
                <a:solidFill>
                  <a:srgbClr val="6F7072"/>
                </a:solidFill>
                <a:latin typeface="Helvetica"/>
              </a:rPr>
              <a:t>Polis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kontrak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perjanjian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pengadaan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antara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Generali Indonesia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Pemegang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Polis.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terbitnya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Generali Indonesia dan Anda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terikat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memiliki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tanggung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jawab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masing-masing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sesuai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kesepakatan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.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>
                <a:solidFill>
                  <a:srgbClr val="6F7072"/>
                </a:solidFill>
                <a:latin typeface="Helvetica"/>
              </a:rPr>
              <a:t>Masa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Leluasa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i="1" dirty="0">
                <a:solidFill>
                  <a:srgbClr val="6F7072"/>
                </a:solidFill>
                <a:latin typeface="Helvetica"/>
              </a:rPr>
              <a:t>(Grace Period)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periode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selama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45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hari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kalender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sejak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tanggal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jatuh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tempo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Pembayaran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Premi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Berkala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dimana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tetap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. </a:t>
            </a:r>
          </a:p>
          <a:p>
            <a:pPr marL="214992" lvl="1" indent="-107497" algn="just" defTabSz="910560">
              <a:buFont typeface="Arial"/>
              <a:buChar char="•"/>
            </a:pPr>
            <a:r>
              <a:rPr lang="en-US" sz="996" dirty="0">
                <a:solidFill>
                  <a:srgbClr val="6F7072"/>
                </a:solidFill>
                <a:latin typeface="Helvetica"/>
              </a:rPr>
              <a:t>Uang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Pertanggungan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sejumlah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uang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sebagai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perjanjian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antara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Generali Indonesia dan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Pemegang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Polis. Generali Indonesia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membayarkan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kepada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Penerima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jika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telah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memenuhi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syarat-syarat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pembayarannya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sebagaimana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tercantum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996" dirty="0">
                <a:solidFill>
                  <a:srgbClr val="6F7072"/>
                </a:solidFill>
                <a:latin typeface="Helvetica"/>
              </a:rPr>
              <a:t> Polis.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76A62595-97EC-8CDD-F1CE-D37387850A9D}"/>
              </a:ext>
            </a:extLst>
          </p:cNvPr>
          <p:cNvSpPr txBox="1"/>
          <p:nvPr/>
        </p:nvSpPr>
        <p:spPr>
          <a:xfrm>
            <a:off x="467271" y="2462473"/>
            <a:ext cx="5574715" cy="19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672"/>
              </a:lnSpc>
            </a:pPr>
            <a:r>
              <a:rPr lang="en-US" sz="1195" dirty="0">
                <a:solidFill>
                  <a:srgbClr val="C21B17"/>
                </a:solidFill>
                <a:latin typeface="HelveticaNeue 3"/>
              </a:rPr>
              <a:t>PENGERTIAN UMUM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1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688781" y="-1390448"/>
            <a:ext cx="9918241" cy="28242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3079" y="382314"/>
            <a:ext cx="967155" cy="784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37298" y="8149102"/>
            <a:ext cx="13164374" cy="37485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88511" y="8318116"/>
            <a:ext cx="2536293" cy="2044897"/>
            <a:chOff x="0" y="0"/>
            <a:chExt cx="912786" cy="7967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12786" cy="796764"/>
            </a:xfrm>
            <a:custGeom>
              <a:avLst/>
              <a:gdLst/>
              <a:ahLst/>
              <a:cxnLst/>
              <a:rect l="l" t="t" r="r" b="b"/>
              <a:pathLst>
                <a:path w="912786" h="796764">
                  <a:moveTo>
                    <a:pt x="112466" y="0"/>
                  </a:moveTo>
                  <a:lnTo>
                    <a:pt x="800319" y="0"/>
                  </a:lnTo>
                  <a:cubicBezTo>
                    <a:pt x="830147" y="0"/>
                    <a:pt x="858754" y="11849"/>
                    <a:pt x="879845" y="32941"/>
                  </a:cubicBezTo>
                  <a:cubicBezTo>
                    <a:pt x="900937" y="54032"/>
                    <a:pt x="912786" y="82638"/>
                    <a:pt x="912786" y="112466"/>
                  </a:cubicBezTo>
                  <a:lnTo>
                    <a:pt x="912786" y="684298"/>
                  </a:lnTo>
                  <a:cubicBezTo>
                    <a:pt x="912786" y="714125"/>
                    <a:pt x="900937" y="742732"/>
                    <a:pt x="879845" y="763823"/>
                  </a:cubicBezTo>
                  <a:cubicBezTo>
                    <a:pt x="858754" y="784915"/>
                    <a:pt x="830147" y="796764"/>
                    <a:pt x="800319" y="796764"/>
                  </a:cubicBezTo>
                  <a:lnTo>
                    <a:pt x="112466" y="796764"/>
                  </a:lnTo>
                  <a:cubicBezTo>
                    <a:pt x="82638" y="796764"/>
                    <a:pt x="54032" y="784915"/>
                    <a:pt x="32941" y="763823"/>
                  </a:cubicBezTo>
                  <a:cubicBezTo>
                    <a:pt x="11849" y="742732"/>
                    <a:pt x="0" y="714125"/>
                    <a:pt x="0" y="684298"/>
                  </a:cubicBezTo>
                  <a:lnTo>
                    <a:pt x="0" y="112466"/>
                  </a:lnTo>
                  <a:cubicBezTo>
                    <a:pt x="0" y="82638"/>
                    <a:pt x="11849" y="54032"/>
                    <a:pt x="32941" y="32941"/>
                  </a:cubicBezTo>
                  <a:cubicBezTo>
                    <a:pt x="54032" y="11849"/>
                    <a:pt x="82638" y="0"/>
                    <a:pt x="112466" y="0"/>
                  </a:cubicBezTo>
                  <a:close/>
                </a:path>
              </a:pathLst>
            </a:custGeom>
            <a:solidFill>
              <a:srgbClr val="AA1B1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393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629353" y="8544829"/>
            <a:ext cx="3752731" cy="17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453"/>
              </a:lnSpc>
            </a:pPr>
            <a:r>
              <a:rPr lang="en-US" sz="995">
                <a:solidFill>
                  <a:srgbClr val="C21B17"/>
                </a:solidFill>
                <a:latin typeface="HelveticaNeue 3"/>
              </a:rPr>
              <a:t>PT Asuransi Jiwa Generali Indonesia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29352" y="8773859"/>
            <a:ext cx="3631073" cy="65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294"/>
              </a:lnSpc>
            </a:pPr>
            <a:r>
              <a:rPr lang="en-US" sz="995">
                <a:solidFill>
                  <a:srgbClr val="C21B17"/>
                </a:solidFill>
                <a:latin typeface="Helvetica"/>
              </a:rPr>
              <a:t>Generali Tower Lantai 7</a:t>
            </a:r>
          </a:p>
          <a:p>
            <a:pPr defTabSz="910560">
              <a:lnSpc>
                <a:spcPts val="1294"/>
              </a:lnSpc>
            </a:pPr>
            <a:r>
              <a:rPr lang="en-US" sz="995">
                <a:solidFill>
                  <a:srgbClr val="C21B17"/>
                </a:solidFill>
                <a:latin typeface="Helvetica"/>
              </a:rPr>
              <a:t>Gran Rubina Business Park, Kawasan Rasuna Epicentrum</a:t>
            </a:r>
          </a:p>
          <a:p>
            <a:pPr defTabSz="910560">
              <a:lnSpc>
                <a:spcPts val="1294"/>
              </a:lnSpc>
            </a:pPr>
            <a:r>
              <a:rPr lang="en-US" sz="995">
                <a:solidFill>
                  <a:srgbClr val="C21B17"/>
                </a:solidFill>
                <a:latin typeface="Helvetica"/>
              </a:rPr>
              <a:t>JL HR Rasuna Said, Kavling C-22, Jakarta</a:t>
            </a:r>
          </a:p>
          <a:p>
            <a:pPr defTabSz="910560">
              <a:lnSpc>
                <a:spcPts val="1294"/>
              </a:lnSpc>
            </a:pPr>
            <a:r>
              <a:rPr lang="en-US" sz="995">
                <a:solidFill>
                  <a:srgbClr val="C21B17"/>
                </a:solidFill>
                <a:latin typeface="Helvetica"/>
              </a:rPr>
              <a:t>12940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29352" y="9580760"/>
            <a:ext cx="3631073" cy="937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493"/>
              </a:lnSpc>
            </a:pPr>
            <a:r>
              <a:rPr lang="en-US" sz="995" dirty="0" err="1">
                <a:solidFill>
                  <a:srgbClr val="C21B17"/>
                </a:solidFill>
                <a:latin typeface="HelveticaNeue 3"/>
              </a:rPr>
              <a:t>Layanan</a:t>
            </a:r>
            <a:r>
              <a:rPr lang="en-US" sz="995" dirty="0">
                <a:solidFill>
                  <a:srgbClr val="C21B17"/>
                </a:solidFill>
                <a:latin typeface="HelveticaNeue 3"/>
              </a:rPr>
              <a:t> Customer Service: 1500037</a:t>
            </a:r>
          </a:p>
          <a:p>
            <a:pPr defTabSz="910560">
              <a:lnSpc>
                <a:spcPts val="1493"/>
              </a:lnSpc>
            </a:pPr>
            <a:r>
              <a:rPr lang="en-US" sz="995" dirty="0" err="1">
                <a:solidFill>
                  <a:srgbClr val="C21B17"/>
                </a:solidFill>
                <a:latin typeface="HelveticaNeue 3"/>
              </a:rPr>
              <a:t>Whatsapp</a:t>
            </a:r>
            <a:r>
              <a:rPr lang="en-US" sz="995" dirty="0">
                <a:solidFill>
                  <a:srgbClr val="C21B17"/>
                </a:solidFill>
                <a:latin typeface="HelveticaNeue 3"/>
              </a:rPr>
              <a:t> JANE: 085 813 150037</a:t>
            </a:r>
          </a:p>
          <a:p>
            <a:pPr defTabSz="910560">
              <a:lnSpc>
                <a:spcPts val="1493"/>
              </a:lnSpc>
            </a:pPr>
            <a:r>
              <a:rPr lang="en-US" sz="995" dirty="0">
                <a:solidFill>
                  <a:srgbClr val="C21B17"/>
                </a:solidFill>
                <a:latin typeface="HelveticaNeue 3"/>
              </a:rPr>
              <a:t>Email: care@generali.co.id</a:t>
            </a:r>
          </a:p>
          <a:p>
            <a:pPr defTabSz="910560">
              <a:lnSpc>
                <a:spcPts val="1493"/>
              </a:lnSpc>
            </a:pPr>
            <a:endParaRPr lang="en-US" sz="995" dirty="0">
              <a:solidFill>
                <a:srgbClr val="C21B17"/>
              </a:solidFill>
              <a:latin typeface="HelveticaNeue 3"/>
            </a:endParaRPr>
          </a:p>
          <a:p>
            <a:pPr defTabSz="910560">
              <a:lnSpc>
                <a:spcPts val="1493"/>
              </a:lnSpc>
            </a:pPr>
            <a:r>
              <a:rPr lang="en-US" sz="995" dirty="0">
                <a:solidFill>
                  <a:srgbClr val="C21B17"/>
                </a:solidFill>
                <a:latin typeface="HelveticaNeue 3"/>
              </a:rPr>
              <a:t>www.generali.co.id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624" y="8396247"/>
            <a:ext cx="2186067" cy="177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976"/>
              </a:lnSpc>
            </a:pPr>
            <a:endParaRPr sz="1792" dirty="0">
              <a:solidFill>
                <a:prstClr val="black"/>
              </a:solidFill>
              <a:latin typeface="Calibri"/>
            </a:endParaRPr>
          </a:p>
          <a:p>
            <a:pPr algn="just" defTabSz="910560">
              <a:lnSpc>
                <a:spcPts val="976"/>
              </a:lnSpc>
            </a:pPr>
            <a:r>
              <a:rPr lang="en-US" sz="697" dirty="0" err="1">
                <a:solidFill>
                  <a:srgbClr val="FFFFFF"/>
                </a:solidFill>
                <a:latin typeface="HelveticaNeue 3"/>
              </a:rPr>
              <a:t>Catatan</a:t>
            </a:r>
            <a:r>
              <a:rPr lang="en-US" sz="697" dirty="0">
                <a:solidFill>
                  <a:srgbClr val="FFFFFF"/>
                </a:solidFill>
                <a:latin typeface="HelveticaNeue 3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Neue 3"/>
              </a:rPr>
              <a:t>Penting</a:t>
            </a:r>
            <a:r>
              <a:rPr lang="en-US" sz="697" dirty="0">
                <a:solidFill>
                  <a:srgbClr val="FFFFFF"/>
                </a:solidFill>
                <a:latin typeface="HelveticaNeue 3"/>
              </a:rPr>
              <a:t>:</a:t>
            </a:r>
          </a:p>
          <a:p>
            <a:pPr marL="150495" lvl="1" indent="-75248" algn="just" defTabSz="910560">
              <a:lnSpc>
                <a:spcPts val="976"/>
              </a:lnSpc>
              <a:buFont typeface="Arial"/>
              <a:buChar char="•"/>
            </a:pPr>
            <a:r>
              <a:rPr lang="en-US" sz="697" dirty="0" err="1">
                <a:solidFill>
                  <a:srgbClr val="FFFFFF"/>
                </a:solidFill>
                <a:latin typeface="Helvetica"/>
              </a:rPr>
              <a:t>Informasi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dalam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dokumen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ini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bukan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merupakan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kontrak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dengan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Generali Indonesia.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Informasi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,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syarat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ketentuan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mengenai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VIP Cristal Shield yang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lebih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lengkap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terperinci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mengacu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pada Polis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VIP Cristal Shield Anda. </a:t>
            </a:r>
          </a:p>
          <a:p>
            <a:pPr marL="150495" lvl="1" indent="-75248" algn="just" defTabSz="910560">
              <a:lnSpc>
                <a:spcPts val="976"/>
              </a:lnSpc>
              <a:buFont typeface="Arial"/>
              <a:buChar char="•"/>
            </a:pPr>
            <a:r>
              <a:rPr lang="en-US" sz="697" dirty="0" err="1">
                <a:solidFill>
                  <a:srgbClr val="FFFFFF"/>
                </a:solidFill>
                <a:latin typeface="Helvetica"/>
              </a:rPr>
              <a:t>Apabila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ada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pertanyaan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keluhan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terkait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dengan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dan/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atau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layanan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kami,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silakan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menyampaikan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pertanyaan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keluhan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Anda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kepada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kami.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Untuk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informasi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lebih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lanjut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mengenai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prosedur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penanganan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keluhan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nasabah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,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silakan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697" dirty="0" err="1">
                <a:solidFill>
                  <a:srgbClr val="FFFFFF"/>
                </a:solidFill>
                <a:latin typeface="Helvetica"/>
              </a:rPr>
              <a:t>mengunjungi</a:t>
            </a:r>
            <a:r>
              <a:rPr lang="en-US" sz="697" dirty="0">
                <a:solidFill>
                  <a:srgbClr val="FFFFFF"/>
                </a:solidFill>
                <a:latin typeface="Helvetica"/>
              </a:rPr>
              <a:t> website kami di www.generali.co.id </a:t>
            </a:r>
          </a:p>
          <a:p>
            <a:pPr algn="just" defTabSz="910560">
              <a:lnSpc>
                <a:spcPts val="976"/>
              </a:lnSpc>
            </a:pPr>
            <a:endParaRPr lang="en-US" sz="697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19976-B6CC-DD39-DD3C-95E6CDCF3D2C}"/>
              </a:ext>
            </a:extLst>
          </p:cNvPr>
          <p:cNvSpPr/>
          <p:nvPr/>
        </p:nvSpPr>
        <p:spPr>
          <a:xfrm>
            <a:off x="3534736" y="91905"/>
            <a:ext cx="967155" cy="259043"/>
          </a:xfrm>
          <a:prstGeom prst="rect">
            <a:avLst/>
          </a:prstGeom>
          <a:solidFill>
            <a:srgbClr val="C21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60"/>
            <a:endParaRPr lang="en-ID" sz="179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88305F2-F118-DB97-5137-8E7172CFFB96}"/>
              </a:ext>
            </a:extLst>
          </p:cNvPr>
          <p:cNvSpPr txBox="1"/>
          <p:nvPr/>
        </p:nvSpPr>
        <p:spPr>
          <a:xfrm>
            <a:off x="455145" y="3200501"/>
            <a:ext cx="6617947" cy="18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561"/>
              </a:lnSpc>
            </a:pPr>
            <a:r>
              <a:rPr lang="en-US" sz="1200" dirty="0" err="1">
                <a:solidFill>
                  <a:srgbClr val="FFFFFF"/>
                </a:solidFill>
                <a:latin typeface="Helvetica"/>
              </a:rPr>
              <a:t>Tentang</a:t>
            </a:r>
            <a:r>
              <a:rPr lang="en-US" sz="1200" dirty="0">
                <a:solidFill>
                  <a:srgbClr val="FFFFFF"/>
                </a:solidFill>
                <a:latin typeface="Helvetica"/>
              </a:rPr>
              <a:t> PT </a:t>
            </a:r>
            <a:r>
              <a:rPr lang="en-US" sz="12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1200" dirty="0">
                <a:solidFill>
                  <a:srgbClr val="FFFFFF"/>
                </a:solidFill>
                <a:latin typeface="Helvetica"/>
              </a:rPr>
              <a:t> Jiwa Generali Indonesia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0439C8A6-E5B0-9785-9879-8A2EDE9B0743}"/>
              </a:ext>
            </a:extLst>
          </p:cNvPr>
          <p:cNvSpPr txBox="1"/>
          <p:nvPr/>
        </p:nvSpPr>
        <p:spPr>
          <a:xfrm>
            <a:off x="463079" y="3465824"/>
            <a:ext cx="6439411" cy="131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255"/>
              </a:lnSpc>
            </a:pPr>
            <a:r>
              <a:rPr lang="en-US" sz="800" dirty="0">
                <a:solidFill>
                  <a:srgbClr val="FFFFFF"/>
                </a:solidFill>
                <a:latin typeface="Helvetica"/>
              </a:rPr>
              <a:t>PT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Jiwa Generali Indonesia (Generali Indonesia)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merupakan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bagian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dari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Generali Group yang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beroperasi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di Indonesia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sejak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tahun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2008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mengembangkan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bisnis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melalui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jalur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multi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distribusi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yaitu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keagenan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bancassurance, corporate solution dan direct channel.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Selaras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visi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untuk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menjadi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Lifetime Partner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bagi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nasabah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Generali Indonesia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menghadirkan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solusi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inovatif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untuk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proteksi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jiwa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kesehatan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penyakit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kritis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hingga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perencanaan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pensiun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baik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untuk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nasabah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individu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maupun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korporasi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.</a:t>
            </a:r>
          </a:p>
          <a:p>
            <a:pPr algn="just" defTabSz="910560">
              <a:lnSpc>
                <a:spcPts val="1255"/>
              </a:lnSpc>
            </a:pPr>
            <a:endParaRPr lang="en-US" sz="800" dirty="0">
              <a:solidFill>
                <a:srgbClr val="FFFFFF"/>
              </a:solidFill>
              <a:latin typeface="Helvetica"/>
            </a:endParaRPr>
          </a:p>
          <a:p>
            <a:pPr algn="just" defTabSz="910560">
              <a:lnSpc>
                <a:spcPts val="1255"/>
              </a:lnSpc>
            </a:pPr>
            <a:r>
              <a:rPr lang="en-US" sz="800" dirty="0" err="1">
                <a:solidFill>
                  <a:srgbClr val="FFFFFF"/>
                </a:solidFill>
                <a:latin typeface="Helvetica"/>
              </a:rPr>
              <a:t>Saat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ini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Generali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didukung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lebih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dari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10.000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tenaga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pemasar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profesional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dipercaya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untuk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melindungi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lebih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dari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400.000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nasabah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di Indonesia. PT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Jiwa Generali Indonesia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berizin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diawasi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Otoritas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Jasa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Keuangan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(OJK). </a:t>
            </a:r>
          </a:p>
          <a:p>
            <a:pPr algn="just" defTabSz="910560">
              <a:lnSpc>
                <a:spcPts val="1255"/>
              </a:lnSpc>
            </a:pPr>
            <a:endParaRPr lang="en-US" sz="8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21BACC00-A1AB-DFDD-8DE4-F2DEBC2F8855}"/>
              </a:ext>
            </a:extLst>
          </p:cNvPr>
          <p:cNvSpPr txBox="1"/>
          <p:nvPr/>
        </p:nvSpPr>
        <p:spPr>
          <a:xfrm>
            <a:off x="463080" y="4762441"/>
            <a:ext cx="6617947" cy="18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561"/>
              </a:lnSpc>
            </a:pPr>
            <a:r>
              <a:rPr lang="en-US" sz="1200" dirty="0" err="1">
                <a:solidFill>
                  <a:srgbClr val="FFFFFF"/>
                </a:solidFill>
                <a:latin typeface="Helvetica"/>
              </a:rPr>
              <a:t>Tentang</a:t>
            </a:r>
            <a:r>
              <a:rPr lang="en-US" sz="1200" dirty="0">
                <a:solidFill>
                  <a:srgbClr val="FFFFFF"/>
                </a:solidFill>
                <a:latin typeface="Helvetica"/>
              </a:rPr>
              <a:t> Generali Group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089F73D-D4CE-1B7C-6F32-EEC22AD9A479}"/>
              </a:ext>
            </a:extLst>
          </p:cNvPr>
          <p:cNvSpPr txBox="1"/>
          <p:nvPr/>
        </p:nvSpPr>
        <p:spPr>
          <a:xfrm>
            <a:off x="471014" y="5018360"/>
            <a:ext cx="6439411" cy="131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255"/>
              </a:lnSpc>
            </a:pPr>
            <a:r>
              <a:rPr lang="en-US" sz="800" dirty="0">
                <a:solidFill>
                  <a:srgbClr val="FFFFFF"/>
                </a:solidFill>
                <a:latin typeface="Helvetica"/>
              </a:rPr>
              <a:t>Generali Group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merupakan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salah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satu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perusahaan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penyedia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aset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manajemen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global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terbesar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.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Berdiri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pada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tahun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1831,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hadir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di 50 negara di dunia, General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berhasil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mendapatkan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total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pendapatan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premi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75,8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miliar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Euro pada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tahun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2021.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lebih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dari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75.000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karyawan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melayani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67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juta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nasabah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Generali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Grup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memiliki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posisi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terdepan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di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Eropa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terus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hadir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berkembang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di Asia dan Amerika Latin. Strategi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utama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Generali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adalah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berkomitmen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menjadi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Lifetime Partner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untuk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nasabah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yang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dicapai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melalui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solusi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inovatif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dan personal, customer experience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terbaik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serta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distribusi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digital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secara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global. Generali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Grup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menekankan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pada sustainability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ke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semua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pilihan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strategis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tujuan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untuk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menciptakan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value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bagi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semua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pemangku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kepentingan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sekaligus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membangun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masyarakat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lebih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adil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tangguh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.</a:t>
            </a:r>
          </a:p>
          <a:p>
            <a:pPr algn="just" defTabSz="910560">
              <a:lnSpc>
                <a:spcPts val="1255"/>
              </a:lnSpc>
            </a:pPr>
            <a:endParaRPr lang="en-US" sz="80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735F9F00-60F7-250B-4120-4B7A50B13395}"/>
              </a:ext>
            </a:extLst>
          </p:cNvPr>
          <p:cNvSpPr txBox="1"/>
          <p:nvPr/>
        </p:nvSpPr>
        <p:spPr>
          <a:xfrm>
            <a:off x="471014" y="6332558"/>
            <a:ext cx="6617947" cy="18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561"/>
              </a:lnSpc>
            </a:pPr>
            <a:r>
              <a:rPr lang="en-US" sz="1200" dirty="0">
                <a:solidFill>
                  <a:prstClr val="white"/>
                </a:solidFill>
                <a:latin typeface="Helvetica"/>
              </a:rPr>
              <a:t>PT Bank Victoria International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CA6C8C91-78BF-1355-20B4-60F75BD1E971}"/>
              </a:ext>
            </a:extLst>
          </p:cNvPr>
          <p:cNvSpPr txBox="1"/>
          <p:nvPr/>
        </p:nvSpPr>
        <p:spPr>
          <a:xfrm>
            <a:off x="478949" y="6573941"/>
            <a:ext cx="6439411" cy="131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255"/>
              </a:lnSpc>
            </a:pPr>
            <a:r>
              <a:rPr lang="en-US" sz="800" dirty="0">
                <a:solidFill>
                  <a:prstClr val="white"/>
                </a:solidFill>
                <a:latin typeface="Helvetica"/>
              </a:rPr>
              <a:t>PT Bank Victoria International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Tbk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(Bank Victoria)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didirikan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pada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tahun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1992 dan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mulai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beroperasi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secara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komersial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pada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tanggal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5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Oktober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1994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sebagai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Bank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Umum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. Pada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tahun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1997, Bank Victoria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memperluas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portofolio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layanan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memperdagangkan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valuta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asing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. Pada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tahun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1999, Bank Victoria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telah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mencatat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sahamnya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di Bursa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Efek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Jakarta,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sejak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saat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itu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Bank Victoria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aktif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melaksanakan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berbagai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aksi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korporasi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. Bank Victoria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memiliki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1 Kantor Pusat, 41 Cabang dan 1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Jaringan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Kantor Lain yang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tersebar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di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kota-kota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besar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di Indonesia. Di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tahun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2020, Bank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melakukan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transformasi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digital yang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ditunjukkan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penyesuaian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Nilai-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nilai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Perusahaan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menjadi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SQEW (Safe, Quick, Easy, dan Warm).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Saat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ini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Bank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telah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memiliki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beberapa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produk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digital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antara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lain Deposito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Berjangka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Online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melalui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Internet Banking &amp; Mobile Banking Bank Victoria. Bank Victoria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senantiasa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mengembangkan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sumber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daya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manusia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profesional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memiliki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loyalitas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tinggi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pada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perusahaan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mengembangkan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Teknologi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Informasi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jaringan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kantor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serta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menerapkan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prstClr val="white"/>
                </a:solidFill>
                <a:latin typeface="Helvetica"/>
              </a:rPr>
              <a:t>prinsip</a:t>
            </a:r>
            <a:r>
              <a:rPr lang="en-US" sz="800" dirty="0">
                <a:solidFill>
                  <a:prstClr val="white"/>
                </a:solidFill>
                <a:latin typeface="Helvetica"/>
              </a:rPr>
              <a:t> GCG (Good Corporate Governance).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43DA355F-730A-4255-B0FE-5F15AE7246E6}"/>
              </a:ext>
            </a:extLst>
          </p:cNvPr>
          <p:cNvSpPr txBox="1"/>
          <p:nvPr/>
        </p:nvSpPr>
        <p:spPr>
          <a:xfrm>
            <a:off x="463078" y="1994225"/>
            <a:ext cx="6455281" cy="98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0560">
              <a:lnSpc>
                <a:spcPts val="1255"/>
              </a:lnSpc>
            </a:pPr>
            <a:r>
              <a:rPr lang="en-US" sz="800" dirty="0">
                <a:solidFill>
                  <a:srgbClr val="FFFFFF"/>
                </a:solidFill>
                <a:latin typeface="Helvetica"/>
              </a:rPr>
              <a:t>VIP Cristal Shield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adalah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diterbitkan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oleh PT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Jiwa Generali Indonesia (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Penanggung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). PT Bank Victoria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Internasional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Tbk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hanya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bertindak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sebagai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pemberi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referensi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VIP Cristal Shield.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ini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bukan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merupakan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simpanan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pada Bank,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mengandung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kewajiban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apapun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dijamin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oleh Bank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serta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termasuk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cakupan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objek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program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penjaminan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Pemerintah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Republik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Indonesia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Lembaga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Penjamin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Simpanan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(“LPS”). Bank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bertanggung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jawab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atas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polis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diterbitkan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Penanggung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sehubungan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VIP Cristal Shield. Bank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bukan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agen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Penanggung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maupun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broker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dari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Nasabah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Bank.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Penjelasan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produk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secara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rinci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dapat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menghubungi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tenaga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pemasar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bancassurance kami dan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dapat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Helvetica"/>
              </a:rPr>
              <a:t>dilihat</a:t>
            </a:r>
            <a:r>
              <a:rPr lang="en-US" sz="800" dirty="0">
                <a:solidFill>
                  <a:srgbClr val="FFFFFF"/>
                </a:solidFill>
                <a:latin typeface="Helvetica"/>
              </a:rPr>
              <a:t> pada Polis VIP Cristal Shield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17D6A7E-065B-ED13-5A54-5F3F63893631}"/>
              </a:ext>
            </a:extLst>
          </p:cNvPr>
          <p:cNvSpPr txBox="1"/>
          <p:nvPr/>
        </p:nvSpPr>
        <p:spPr>
          <a:xfrm>
            <a:off x="463078" y="1738306"/>
            <a:ext cx="3863739" cy="188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0560">
              <a:lnSpc>
                <a:spcPts val="1561"/>
              </a:lnSpc>
            </a:pPr>
            <a:r>
              <a:rPr lang="en-US" sz="1200" dirty="0">
                <a:solidFill>
                  <a:srgbClr val="FFFFFF"/>
                </a:solidFill>
                <a:latin typeface="Helvetica"/>
              </a:rPr>
              <a:t>Disclaimer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0B633-0D21-2DFE-70A9-6E039F3826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100106" y="-545933"/>
            <a:ext cx="13524887" cy="38512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794626" y="7790054"/>
            <a:ext cx="4433817" cy="12625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42330" y="7792324"/>
            <a:ext cx="4433817" cy="1262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254359" y="7790054"/>
            <a:ext cx="4433817" cy="12625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115" y="7209006"/>
            <a:ext cx="456529" cy="4565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2015" y="7209006"/>
            <a:ext cx="456677" cy="456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8881" y="7170298"/>
            <a:ext cx="495237" cy="49523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47210" y="3595862"/>
            <a:ext cx="6024057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2008"/>
              </a:lnSpc>
            </a:pPr>
            <a:r>
              <a:rPr lang="en-US" sz="1792" dirty="0">
                <a:solidFill>
                  <a:srgbClr val="C21B17"/>
                </a:solidFill>
                <a:latin typeface="Helvetica"/>
              </a:rPr>
              <a:t>Solusi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Perlindungan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terhadap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risiko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penyakit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kritis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yang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sesuai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dengan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kebutuhan</a:t>
            </a:r>
            <a:r>
              <a:rPr lang="en-US" sz="1792" dirty="0">
                <a:solidFill>
                  <a:srgbClr val="C21B17"/>
                </a:solidFill>
                <a:latin typeface="Helvetica"/>
              </a:rPr>
              <a:t> Anda dan </a:t>
            </a:r>
            <a:r>
              <a:rPr lang="en-US" sz="1792" dirty="0" err="1">
                <a:solidFill>
                  <a:srgbClr val="C21B17"/>
                </a:solidFill>
                <a:latin typeface="Helvetica"/>
              </a:rPr>
              <a:t>keluarga</a:t>
            </a:r>
            <a:endParaRPr lang="en-US" sz="1792" dirty="0">
              <a:solidFill>
                <a:srgbClr val="C21B17"/>
              </a:solidFill>
              <a:latin typeface="Helvetica"/>
            </a:endParaRPr>
          </a:p>
          <a:p>
            <a:pPr algn="just" defTabSz="910560">
              <a:lnSpc>
                <a:spcPts val="1227"/>
              </a:lnSpc>
            </a:pPr>
            <a:endParaRPr lang="en-US" sz="1095" dirty="0">
              <a:solidFill>
                <a:srgbClr val="2F2D35"/>
              </a:solidFill>
              <a:latin typeface="Helvetica"/>
            </a:endParaRPr>
          </a:p>
          <a:p>
            <a:pPr algn="just" defTabSz="910560">
              <a:lnSpc>
                <a:spcPts val="1227"/>
              </a:lnSpc>
            </a:pPr>
            <a:r>
              <a:rPr lang="en-US" sz="1095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seperti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stroke dan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jantung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merupakan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salah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satu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penyebab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tertinggi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kematian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di Indonesia, dan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dapat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terjadi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tanpa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diduga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.</a:t>
            </a:r>
          </a:p>
          <a:p>
            <a:pPr algn="just" defTabSz="910560">
              <a:lnSpc>
                <a:spcPts val="1227"/>
              </a:lnSpc>
            </a:pPr>
            <a:endParaRPr lang="en-US" sz="1095" dirty="0">
              <a:solidFill>
                <a:srgbClr val="707070"/>
              </a:solidFill>
              <a:latin typeface="Helvetica"/>
            </a:endParaRPr>
          </a:p>
          <a:p>
            <a:pPr algn="just" defTabSz="910560">
              <a:lnSpc>
                <a:spcPts val="1227"/>
              </a:lnSpc>
            </a:pPr>
            <a:r>
              <a:rPr lang="sv-SE" sz="1095" dirty="0">
                <a:solidFill>
                  <a:srgbClr val="707070"/>
                </a:solidFill>
                <a:latin typeface="Helvetica"/>
              </a:rPr>
              <a:t>Sudahkah Kamu mempersiapkan diri, memberikan perlindungan bagi keluarga tercinta dari risiko penyakit kritis?</a:t>
            </a:r>
          </a:p>
          <a:p>
            <a:pPr algn="just" defTabSz="910560">
              <a:lnSpc>
                <a:spcPts val="1227"/>
              </a:lnSpc>
            </a:pPr>
            <a:endParaRPr lang="en-US" sz="1095" dirty="0">
              <a:solidFill>
                <a:srgbClr val="707070"/>
              </a:solidFill>
              <a:latin typeface="Helvetica"/>
            </a:endParaRPr>
          </a:p>
          <a:p>
            <a:pPr algn="just" defTabSz="910560">
              <a:lnSpc>
                <a:spcPts val="1227"/>
              </a:lnSpc>
            </a:pPr>
            <a:r>
              <a:rPr lang="en-US" sz="1095" dirty="0">
                <a:solidFill>
                  <a:srgbClr val="707070"/>
                </a:solidFill>
                <a:latin typeface="Helvetica"/>
              </a:rPr>
              <a:t>Generali Indonesia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mempersembahkan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b="1" dirty="0">
                <a:solidFill>
                  <a:srgbClr val="707070"/>
                </a:solidFill>
                <a:latin typeface="Helvetica"/>
              </a:rPr>
              <a:t>VIP Cristal Shield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sebagai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solusi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atas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risiko-risiko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tidak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terduga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. </a:t>
            </a:r>
            <a:r>
              <a:rPr lang="en-US" sz="1095" b="1" dirty="0">
                <a:solidFill>
                  <a:srgbClr val="707070"/>
                </a:solidFill>
                <a:latin typeface="Helvetica"/>
              </a:rPr>
              <a:t>VIP Cristal Shield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merupakan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produk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memberikan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perlindungan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keuangan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terjadi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risiko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terdiagnosis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menjamin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110% uang yang Anda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bayarkan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kembali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pada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akhir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 masa </a:t>
            </a:r>
            <a:r>
              <a:rPr lang="en-US" sz="1095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1095" dirty="0">
                <a:solidFill>
                  <a:srgbClr val="707070"/>
                </a:solidFill>
                <a:latin typeface="Helvetica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5007" y="8051149"/>
            <a:ext cx="1221674" cy="52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394"/>
              </a:lnSpc>
            </a:pPr>
            <a:r>
              <a:rPr lang="en-US" sz="996" b="1" dirty="0" err="1">
                <a:solidFill>
                  <a:srgbClr val="FFFFFF"/>
                </a:solidFill>
                <a:latin typeface="Helvetica"/>
              </a:rPr>
              <a:t>Premi</a:t>
            </a:r>
            <a:r>
              <a:rPr lang="en-US" sz="996" b="1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996" b="1" dirty="0" err="1">
                <a:solidFill>
                  <a:srgbClr val="FFFFFF"/>
                </a:solidFill>
                <a:latin typeface="Helvetica"/>
              </a:rPr>
              <a:t>terjangkau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mulai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dari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Rp144.000 per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bulan</a:t>
            </a:r>
            <a:endParaRPr lang="en-US" sz="996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209" y="2739160"/>
            <a:ext cx="4291170" cy="48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4182"/>
              </a:lnSpc>
            </a:pPr>
            <a:r>
              <a:rPr lang="en-US" sz="2987" dirty="0">
                <a:solidFill>
                  <a:srgbClr val="FFFFFF"/>
                </a:solidFill>
                <a:latin typeface="Helvetica"/>
              </a:rPr>
              <a:t>VIP Cristal Shield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62338" y="8082849"/>
            <a:ext cx="1645490" cy="1061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0560">
              <a:lnSpc>
                <a:spcPts val="1394"/>
              </a:lnSpc>
            </a:pPr>
            <a:r>
              <a:rPr lang="en-US" sz="996" b="1" dirty="0" err="1">
                <a:solidFill>
                  <a:srgbClr val="FFFFFF"/>
                </a:solidFill>
                <a:latin typeface="Helvetica"/>
              </a:rPr>
              <a:t>Perlindungan</a:t>
            </a:r>
            <a:r>
              <a:rPr lang="en-US" sz="996" b="1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996" b="1" dirty="0" err="1">
                <a:solidFill>
                  <a:srgbClr val="FFFFFF"/>
                </a:solidFill>
                <a:latin typeface="Helvetica"/>
              </a:rPr>
              <a:t>Pasti</a:t>
            </a:r>
            <a:r>
              <a:rPr lang="en-US" sz="996" b="1" dirty="0">
                <a:solidFill>
                  <a:srgbClr val="FFFFFF"/>
                </a:solidFill>
                <a:latin typeface="Helvetica"/>
              </a:rPr>
              <a:t> </a:t>
            </a:r>
          </a:p>
          <a:p>
            <a:pPr algn="just" defTabSz="910560">
              <a:lnSpc>
                <a:spcPts val="1394"/>
              </a:lnSpc>
            </a:pPr>
            <a:r>
              <a:rPr lang="en-US" sz="996" dirty="0" err="1">
                <a:solidFill>
                  <a:srgbClr val="FFFFFF"/>
                </a:solidFill>
                <a:latin typeface="Helvetica"/>
              </a:rPr>
              <a:t>Perlindungan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terhadap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65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jenis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dan Angioplasty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hingga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 Rp200 </a:t>
            </a:r>
            <a:r>
              <a:rPr lang="en-US" sz="996" dirty="0" err="1">
                <a:solidFill>
                  <a:srgbClr val="FFFFFF"/>
                </a:solidFill>
                <a:latin typeface="Helvetica"/>
              </a:rPr>
              <a:t>juta</a:t>
            </a:r>
            <a:r>
              <a:rPr lang="en-US" sz="996" dirty="0">
                <a:solidFill>
                  <a:srgbClr val="FFFFFF"/>
                </a:solidFill>
                <a:latin typeface="Helvetica"/>
              </a:rPr>
              <a:t>.</a:t>
            </a:r>
          </a:p>
          <a:p>
            <a:pPr algn="just" defTabSz="910560">
              <a:lnSpc>
                <a:spcPts val="1394"/>
              </a:lnSpc>
            </a:pPr>
            <a:endParaRPr lang="en-US" sz="996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7068" y="6567509"/>
            <a:ext cx="6024057" cy="6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2454"/>
              </a:lnSpc>
            </a:pPr>
            <a:r>
              <a:rPr lang="en-US" sz="2191" dirty="0" err="1">
                <a:solidFill>
                  <a:srgbClr val="C21B17"/>
                </a:solidFill>
                <a:latin typeface="HelveticaNeue 1"/>
              </a:rPr>
              <a:t>Apa</a:t>
            </a:r>
            <a:r>
              <a:rPr lang="en-US" sz="2191" dirty="0">
                <a:solidFill>
                  <a:srgbClr val="C21B17"/>
                </a:solidFill>
                <a:latin typeface="HelveticaNeue 1"/>
              </a:rPr>
              <a:t> yang </a:t>
            </a:r>
            <a:r>
              <a:rPr lang="en-US" sz="2191" dirty="0" err="1">
                <a:solidFill>
                  <a:srgbClr val="C21B17"/>
                </a:solidFill>
                <a:latin typeface="HelveticaNeue 1"/>
              </a:rPr>
              <a:t>menjadi</a:t>
            </a:r>
            <a:r>
              <a:rPr lang="en-US" sz="2191" dirty="0">
                <a:solidFill>
                  <a:srgbClr val="C21B17"/>
                </a:solidFill>
                <a:latin typeface="HelveticaNeue 1"/>
              </a:rPr>
              <a:t> </a:t>
            </a:r>
            <a:r>
              <a:rPr lang="en-US" sz="2191" dirty="0" err="1">
                <a:solidFill>
                  <a:srgbClr val="C21B17"/>
                </a:solidFill>
                <a:latin typeface="HelveticaNeue 1"/>
              </a:rPr>
              <a:t>Keunggulan</a:t>
            </a:r>
            <a:r>
              <a:rPr lang="en-US" sz="2191" dirty="0">
                <a:solidFill>
                  <a:srgbClr val="C21B17"/>
                </a:solidFill>
                <a:latin typeface="HelveticaNeue 1"/>
              </a:rPr>
              <a:t> </a:t>
            </a:r>
            <a:r>
              <a:rPr lang="en-US" sz="2191" dirty="0" err="1">
                <a:solidFill>
                  <a:srgbClr val="C21B17"/>
                </a:solidFill>
                <a:latin typeface="HelveticaNeue 1"/>
              </a:rPr>
              <a:t>Produk</a:t>
            </a:r>
            <a:endParaRPr lang="en-US" sz="2191" dirty="0">
              <a:solidFill>
                <a:srgbClr val="C21B17"/>
              </a:solidFill>
              <a:latin typeface="HelveticaNeue 1"/>
            </a:endParaRPr>
          </a:p>
          <a:p>
            <a:pPr defTabSz="910560">
              <a:lnSpc>
                <a:spcPts val="2454"/>
              </a:lnSpc>
            </a:pPr>
            <a:r>
              <a:rPr lang="en-US" sz="2191" dirty="0">
                <a:solidFill>
                  <a:srgbClr val="C21B17"/>
                </a:solidFill>
                <a:latin typeface="HelveticaNeue 1"/>
              </a:rPr>
              <a:t>VIP Cristal Shield?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95116" y="8082849"/>
            <a:ext cx="1401038" cy="1057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0560">
              <a:lnSpc>
                <a:spcPts val="1394"/>
              </a:lnSpc>
            </a:pPr>
            <a:r>
              <a:rPr lang="en-US" sz="996" b="1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Pengembalian</a:t>
            </a:r>
            <a:r>
              <a:rPr lang="en-US" sz="996" b="1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96" b="1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Premi</a:t>
            </a:r>
            <a:r>
              <a:rPr lang="en-US" sz="996" b="1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sebesar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110%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Premi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telah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dibayarkan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sebagai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96" dirty="0" err="1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Beasiswa</a:t>
            </a:r>
            <a:r>
              <a:rPr lang="en-US" sz="996" dirty="0">
                <a:solidFill>
                  <a:prstClr val="white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 defTabSz="910560">
              <a:lnSpc>
                <a:spcPts val="1394"/>
              </a:lnSpc>
            </a:pPr>
            <a:endParaRPr lang="en-US" sz="996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1</a:t>
            </a:r>
          </a:p>
        </p:txBody>
      </p:sp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C7F449C0-EC24-E6D7-37B8-FA548024A8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243" y="-880365"/>
            <a:ext cx="10781150" cy="35908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8" name="AutoShape 8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447210" y="2203551"/>
            <a:ext cx="6617947" cy="262216"/>
            <a:chOff x="0" y="0"/>
            <a:chExt cx="2381730" cy="943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81730" cy="94369"/>
            </a:xfrm>
            <a:custGeom>
              <a:avLst/>
              <a:gdLst/>
              <a:ahLst/>
              <a:cxnLst/>
              <a:rect l="l" t="t" r="r" b="b"/>
              <a:pathLst>
                <a:path w="2381730" h="94369">
                  <a:moveTo>
                    <a:pt x="0" y="0"/>
                  </a:moveTo>
                  <a:lnTo>
                    <a:pt x="2381730" y="0"/>
                  </a:lnTo>
                  <a:lnTo>
                    <a:pt x="2381730" y="94369"/>
                  </a:lnTo>
                  <a:lnTo>
                    <a:pt x="0" y="94369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5145" y="3149912"/>
            <a:ext cx="6617947" cy="2364339"/>
            <a:chOff x="0" y="-38100"/>
            <a:chExt cx="2381730" cy="8509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81730" cy="425752"/>
            </a:xfrm>
            <a:custGeom>
              <a:avLst/>
              <a:gdLst/>
              <a:ahLst/>
              <a:cxnLst/>
              <a:rect l="l" t="t" r="r" b="b"/>
              <a:pathLst>
                <a:path w="2381730" h="541325">
                  <a:moveTo>
                    <a:pt x="0" y="0"/>
                  </a:moveTo>
                  <a:lnTo>
                    <a:pt x="2381730" y="0"/>
                  </a:lnTo>
                  <a:lnTo>
                    <a:pt x="2381730" y="541325"/>
                  </a:lnTo>
                  <a:lnTo>
                    <a:pt x="0" y="541325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pPr defTabSz="910560"/>
              <a:endParaRPr lang="en-ID" sz="1792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5145" y="2727983"/>
            <a:ext cx="6617947" cy="262216"/>
            <a:chOff x="0" y="0"/>
            <a:chExt cx="2381730" cy="943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81730" cy="94369"/>
            </a:xfrm>
            <a:custGeom>
              <a:avLst/>
              <a:gdLst/>
              <a:ahLst/>
              <a:cxnLst/>
              <a:rect l="l" t="t" r="r" b="b"/>
              <a:pathLst>
                <a:path w="2381730" h="94369">
                  <a:moveTo>
                    <a:pt x="0" y="0"/>
                  </a:moveTo>
                  <a:lnTo>
                    <a:pt x="2381730" y="0"/>
                  </a:lnTo>
                  <a:lnTo>
                    <a:pt x="2381730" y="94369"/>
                  </a:lnTo>
                  <a:lnTo>
                    <a:pt x="0" y="94369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71014" y="4966507"/>
            <a:ext cx="6617947" cy="2540262"/>
            <a:chOff x="0" y="-101413"/>
            <a:chExt cx="2381730" cy="914213"/>
          </a:xfrm>
        </p:grpSpPr>
        <p:sp>
          <p:nvSpPr>
            <p:cNvPr id="19" name="Freeform 19"/>
            <p:cNvSpPr/>
            <p:nvPr/>
          </p:nvSpPr>
          <p:spPr>
            <a:xfrm>
              <a:off x="0" y="-101413"/>
              <a:ext cx="2381730" cy="166053"/>
            </a:xfrm>
            <a:custGeom>
              <a:avLst/>
              <a:gdLst/>
              <a:ahLst/>
              <a:cxnLst/>
              <a:rect l="l" t="t" r="r" b="b"/>
              <a:pathLst>
                <a:path w="2381730" h="166053">
                  <a:moveTo>
                    <a:pt x="0" y="0"/>
                  </a:moveTo>
                  <a:lnTo>
                    <a:pt x="2381730" y="0"/>
                  </a:lnTo>
                  <a:lnTo>
                    <a:pt x="2381730" y="166053"/>
                  </a:lnTo>
                  <a:lnTo>
                    <a:pt x="0" y="16605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71014" y="5877065"/>
            <a:ext cx="6617947" cy="2364336"/>
            <a:chOff x="0" y="-38100"/>
            <a:chExt cx="2381730" cy="850900"/>
          </a:xfrm>
        </p:grpSpPr>
        <p:sp>
          <p:nvSpPr>
            <p:cNvPr id="22" name="Freeform 22"/>
            <p:cNvSpPr/>
            <p:nvPr/>
          </p:nvSpPr>
          <p:spPr>
            <a:xfrm>
              <a:off x="0" y="-32342"/>
              <a:ext cx="2381730" cy="161238"/>
            </a:xfrm>
            <a:custGeom>
              <a:avLst/>
              <a:gdLst/>
              <a:ahLst/>
              <a:cxnLst/>
              <a:rect l="l" t="t" r="r" b="b"/>
              <a:pathLst>
                <a:path w="2381730" h="161238">
                  <a:moveTo>
                    <a:pt x="0" y="0"/>
                  </a:moveTo>
                  <a:lnTo>
                    <a:pt x="2381730" y="0"/>
                  </a:lnTo>
                  <a:lnTo>
                    <a:pt x="2381730" y="161238"/>
                  </a:lnTo>
                  <a:lnTo>
                    <a:pt x="0" y="161238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69304" y="2242971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AA1B17"/>
                </a:solidFill>
                <a:latin typeface="HelveticaNeue 3"/>
              </a:rPr>
              <a:t>Nama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Penerbit</a:t>
            </a:r>
            <a:endParaRPr lang="en-US" sz="995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422828" y="2242971"/>
            <a:ext cx="351218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>
                <a:solidFill>
                  <a:srgbClr val="707070"/>
                </a:solidFill>
                <a:latin typeface="Helvetica"/>
              </a:rPr>
              <a:t>PT Asuransi Jiwa Generali Indonesia (Generali Indonesia)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9304" y="2505187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AA1B17"/>
                </a:solidFill>
                <a:latin typeface="HelveticaNeue 3"/>
              </a:rPr>
              <a:t>Nama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Produk</a:t>
            </a:r>
            <a:endParaRPr lang="en-US" sz="995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422828" y="2505187"/>
            <a:ext cx="3512182" cy="34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707070"/>
                </a:solidFill>
                <a:latin typeface="Helvetica"/>
              </a:rPr>
              <a:t>VIP Cristal Shield</a:t>
            </a:r>
          </a:p>
          <a:p>
            <a:pPr defTabSz="910560">
              <a:lnSpc>
                <a:spcPts val="1393"/>
              </a:lnSpc>
            </a:pPr>
            <a:endParaRPr lang="en-US" sz="995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69304" y="2769085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>
                <a:solidFill>
                  <a:srgbClr val="AA1B17"/>
                </a:solidFill>
                <a:latin typeface="HelveticaNeue 3"/>
              </a:rPr>
              <a:t>Mata Uang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422828" y="2769085"/>
            <a:ext cx="351218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>
                <a:solidFill>
                  <a:srgbClr val="707070"/>
                </a:solidFill>
                <a:latin typeface="Helvetica"/>
              </a:rPr>
              <a:t>Rupiah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9304" y="3028139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>
                <a:solidFill>
                  <a:srgbClr val="AA1B17"/>
                </a:solidFill>
                <a:latin typeface="HelveticaNeue 3"/>
              </a:rPr>
              <a:t>Jenis Produk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22828" y="3028138"/>
            <a:ext cx="3512182" cy="16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Jiwa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Berjangka</a:t>
            </a:r>
            <a:endParaRPr lang="en-US" sz="995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422827" y="3297151"/>
            <a:ext cx="4642329" cy="1061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707070"/>
                </a:solidFill>
                <a:latin typeface="Helvetica"/>
              </a:rPr>
              <a:t>VIP Cristal Shield </a:t>
            </a:r>
            <a:r>
              <a:rPr lang="sv-SE" sz="995" dirty="0">
                <a:solidFill>
                  <a:srgbClr val="707070"/>
                </a:solidFill>
                <a:latin typeface="Helvetica"/>
              </a:rPr>
              <a:t>merupakan produk Asuransi Jiwa dengan pembayaran Premi secara berkala. </a:t>
            </a:r>
          </a:p>
          <a:p>
            <a:pPr defTabSz="910560">
              <a:lnSpc>
                <a:spcPts val="1393"/>
              </a:lnSpc>
            </a:pPr>
            <a:r>
              <a:rPr lang="sv-SE" sz="995" dirty="0">
                <a:solidFill>
                  <a:srgbClr val="707070"/>
                </a:solidFill>
                <a:latin typeface="Helvetica"/>
              </a:rPr>
              <a:t>Produk ini memiliki rancangan khusus sebagai berikut:</a:t>
            </a:r>
            <a:endParaRPr lang="en-US" sz="995" dirty="0">
              <a:solidFill>
                <a:srgbClr val="707070"/>
              </a:solidFill>
              <a:latin typeface="Helvetica"/>
            </a:endParaRPr>
          </a:p>
          <a:p>
            <a:pPr marL="214992" lvl="1" indent="-107497" defTabSz="910560">
              <a:lnSpc>
                <a:spcPts val="1393"/>
              </a:lnSpc>
              <a:buFont typeface="Arial"/>
              <a:buChar char="•"/>
            </a:pPr>
            <a:r>
              <a:rPr lang="en-US" sz="995" dirty="0" err="1">
                <a:solidFill>
                  <a:srgbClr val="707070"/>
                </a:solidFill>
                <a:latin typeface="Helvetica"/>
              </a:rPr>
              <a:t>Memberikan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perlindungan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atas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risiko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penyakir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risiko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Dunia;</a:t>
            </a:r>
          </a:p>
          <a:p>
            <a:pPr marL="214992" lvl="1" indent="-107497" defTabSz="910560">
              <a:lnSpc>
                <a:spcPts val="1393"/>
              </a:lnSpc>
              <a:buFont typeface="Arial"/>
              <a:buChar char="•"/>
            </a:pPr>
            <a:r>
              <a:rPr lang="en-US" sz="995" dirty="0" err="1">
                <a:solidFill>
                  <a:srgbClr val="707070"/>
                </a:solidFill>
                <a:latin typeface="Helvetica"/>
              </a:rPr>
              <a:t>Mengembalikan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saat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berakhirnya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Masa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69304" y="3752430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Deskripsi</a:t>
            </a:r>
            <a:r>
              <a:rPr lang="en-US" sz="995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Produk</a:t>
            </a:r>
            <a:endParaRPr lang="en-US" sz="995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69304" y="4596593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>
                <a:solidFill>
                  <a:srgbClr val="AA1B17"/>
                </a:solidFill>
                <a:latin typeface="HelveticaNeue 3"/>
              </a:rPr>
              <a:t>Usia Masuk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22828" y="4511228"/>
            <a:ext cx="3512182" cy="34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4992" lvl="1" indent="-107497" defTabSz="910560">
              <a:lnSpc>
                <a:spcPts val="1393"/>
              </a:lnSpc>
              <a:buFont typeface="Arial"/>
              <a:buChar char="•"/>
            </a:pPr>
            <a:r>
              <a:rPr lang="en-US" sz="995" dirty="0" err="1">
                <a:solidFill>
                  <a:srgbClr val="707070"/>
                </a:solidFill>
                <a:latin typeface="Helvetica"/>
              </a:rPr>
              <a:t>Pemegang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Polis: 18 – 90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tahun</a:t>
            </a:r>
            <a:endParaRPr lang="en-US" sz="995" dirty="0">
              <a:solidFill>
                <a:srgbClr val="707070"/>
              </a:solidFill>
              <a:latin typeface="Helvetica"/>
            </a:endParaRPr>
          </a:p>
          <a:p>
            <a:pPr marL="214992" lvl="1" indent="-107497" defTabSz="910560">
              <a:lnSpc>
                <a:spcPts val="1393"/>
              </a:lnSpc>
              <a:buFont typeface="Arial"/>
              <a:buChar char="•"/>
            </a:pPr>
            <a:r>
              <a:rPr lang="en-US" sz="995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: 31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hari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– 60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tahun</a:t>
            </a:r>
            <a:endParaRPr lang="en-US" sz="995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69304" y="5118266"/>
            <a:ext cx="1743492" cy="16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Premi</a:t>
            </a:r>
            <a:endParaRPr lang="en-US" sz="995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422829" y="5106952"/>
            <a:ext cx="3739174" cy="16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 err="1">
                <a:solidFill>
                  <a:srgbClr val="707070"/>
                </a:solidFill>
                <a:latin typeface="Helvetica"/>
              </a:rPr>
              <a:t>Mulai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Rp144.000 per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bulan</a:t>
            </a:r>
            <a:endParaRPr lang="en-US" sz="995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69304" y="5573546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AA1B17"/>
                </a:solidFill>
                <a:latin typeface="HelveticaNeue 3"/>
              </a:rPr>
              <a:t>Cara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Pembayaran</a:t>
            </a:r>
            <a:r>
              <a:rPr lang="en-US" sz="995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Premi</a:t>
            </a:r>
            <a:endParaRPr lang="en-US" sz="995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422828" y="5573546"/>
            <a:ext cx="351218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>
                <a:solidFill>
                  <a:srgbClr val="707070"/>
                </a:solidFill>
                <a:latin typeface="Helvetica"/>
              </a:rPr>
              <a:t>Tahunan/Semesteran/ Kuartalan/ Bulanan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9304" y="6044824"/>
            <a:ext cx="1743492" cy="162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AA1B17"/>
                </a:solidFill>
                <a:latin typeface="HelveticaNeue 3"/>
              </a:rPr>
              <a:t>Masa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Pembayaran</a:t>
            </a:r>
            <a:r>
              <a:rPr lang="en-US" sz="995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Premi</a:t>
            </a:r>
            <a:endParaRPr lang="en-US" sz="995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422828" y="6044824"/>
            <a:ext cx="3512182" cy="16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707070"/>
                </a:solidFill>
                <a:latin typeface="Helvetica"/>
              </a:rPr>
              <a:t>8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tahun</a:t>
            </a:r>
            <a:endParaRPr lang="en-US" sz="995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69304" y="6493588"/>
            <a:ext cx="1743492" cy="16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>
                <a:solidFill>
                  <a:srgbClr val="AA1B17"/>
                </a:solidFill>
                <a:latin typeface="HelveticaNeue 3"/>
              </a:rPr>
              <a:t>Manfaat Asuransi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422828" y="6408224"/>
            <a:ext cx="3512182" cy="34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707070"/>
                </a:solidFill>
                <a:latin typeface="Helvetica"/>
              </a:rPr>
              <a:t>Minimum : Rp100.000.000,-</a:t>
            </a:r>
          </a:p>
          <a:p>
            <a:pPr defTabSz="910560">
              <a:lnSpc>
                <a:spcPts val="1393"/>
              </a:lnSpc>
            </a:pPr>
            <a:r>
              <a:rPr lang="en-US" sz="995" dirty="0" err="1">
                <a:solidFill>
                  <a:srgbClr val="707070"/>
                </a:solidFill>
                <a:latin typeface="Helvetica"/>
              </a:rPr>
              <a:t>Maksimum</a:t>
            </a:r>
            <a:r>
              <a:rPr lang="en-US" sz="995" dirty="0">
                <a:solidFill>
                  <a:srgbClr val="707070"/>
                </a:solidFill>
                <a:latin typeface="Helvetica"/>
              </a:rPr>
              <a:t> : Rp1.000.000.000,-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478950" y="6863504"/>
            <a:ext cx="6617947" cy="2481279"/>
            <a:chOff x="0" y="-80186"/>
            <a:chExt cx="2381730" cy="892986"/>
          </a:xfrm>
        </p:grpSpPr>
        <p:sp>
          <p:nvSpPr>
            <p:cNvPr id="45" name="Freeform 45"/>
            <p:cNvSpPr/>
            <p:nvPr/>
          </p:nvSpPr>
          <p:spPr>
            <a:xfrm>
              <a:off x="0" y="-80186"/>
              <a:ext cx="2381730" cy="188205"/>
            </a:xfrm>
            <a:custGeom>
              <a:avLst/>
              <a:gdLst/>
              <a:ahLst/>
              <a:cxnLst/>
              <a:rect l="l" t="t" r="r" b="b"/>
              <a:pathLst>
                <a:path w="2381730" h="188205">
                  <a:moveTo>
                    <a:pt x="0" y="0"/>
                  </a:moveTo>
                  <a:lnTo>
                    <a:pt x="2381730" y="0"/>
                  </a:lnTo>
                  <a:lnTo>
                    <a:pt x="2381730" y="188205"/>
                  </a:lnTo>
                  <a:lnTo>
                    <a:pt x="0" y="188205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569304" y="7015262"/>
            <a:ext cx="1743492" cy="16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AA1B17"/>
                </a:solidFill>
                <a:latin typeface="HelveticaNeue 3"/>
              </a:rPr>
              <a:t>Masa </a:t>
            </a:r>
            <a:r>
              <a:rPr lang="en-US" sz="995" dirty="0" err="1">
                <a:solidFill>
                  <a:srgbClr val="AA1B17"/>
                </a:solidFill>
                <a:latin typeface="HelveticaNeue 3"/>
              </a:rPr>
              <a:t>Pertanggungan</a:t>
            </a:r>
            <a:endParaRPr lang="en-US" sz="995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422828" y="7015263"/>
            <a:ext cx="4115370" cy="16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393"/>
              </a:lnSpc>
            </a:pPr>
            <a:r>
              <a:rPr lang="en-US" sz="995" dirty="0">
                <a:solidFill>
                  <a:srgbClr val="707070"/>
                </a:solidFill>
                <a:latin typeface="Helvetica"/>
              </a:rPr>
              <a:t>8 </a:t>
            </a:r>
            <a:r>
              <a:rPr lang="en-US" sz="995" dirty="0" err="1">
                <a:solidFill>
                  <a:srgbClr val="707070"/>
                </a:solidFill>
                <a:latin typeface="Helvetica"/>
              </a:rPr>
              <a:t>tahun</a:t>
            </a:r>
            <a:endParaRPr lang="en-US" sz="995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2</a:t>
            </a:r>
          </a:p>
        </p:txBody>
      </p:sp>
      <p:sp>
        <p:nvSpPr>
          <p:cNvPr id="50" name="TextBox 24">
            <a:extLst>
              <a:ext uri="{FF2B5EF4-FFF2-40B4-BE49-F238E27FC236}">
                <a16:creationId xmlns:a16="http://schemas.microsoft.com/office/drawing/2014/main" id="{563BC4D5-AED4-DAD5-A9F4-630AC0A0D84D}"/>
              </a:ext>
            </a:extLst>
          </p:cNvPr>
          <p:cNvSpPr txBox="1"/>
          <p:nvPr/>
        </p:nvSpPr>
        <p:spPr>
          <a:xfrm>
            <a:off x="447209" y="438446"/>
            <a:ext cx="4291170" cy="44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436"/>
              </a:lnSpc>
            </a:pPr>
            <a:r>
              <a:rPr lang="en-US" sz="2987" dirty="0">
                <a:solidFill>
                  <a:srgbClr val="FFFFFF"/>
                </a:solidFill>
                <a:latin typeface="Helvetica"/>
              </a:rPr>
              <a:t>Fitur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Umum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Produk</a:t>
            </a:r>
            <a:endParaRPr lang="en-US" sz="2987" dirty="0">
              <a:solidFill>
                <a:srgbClr val="FFFFFF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55145" y="2248692"/>
            <a:ext cx="6617947" cy="5253865"/>
            <a:chOff x="0" y="-38100"/>
            <a:chExt cx="2381730" cy="18908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81730" cy="1852710"/>
            </a:xfrm>
            <a:custGeom>
              <a:avLst/>
              <a:gdLst/>
              <a:ahLst/>
              <a:cxnLst/>
              <a:rect l="l" t="t" r="r" b="b"/>
              <a:pathLst>
                <a:path w="2381730" h="1602764">
                  <a:moveTo>
                    <a:pt x="0" y="0"/>
                  </a:moveTo>
                  <a:lnTo>
                    <a:pt x="2381730" y="0"/>
                  </a:lnTo>
                  <a:lnTo>
                    <a:pt x="2381730" y="1602764"/>
                  </a:lnTo>
                  <a:lnTo>
                    <a:pt x="0" y="160276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22828" y="2457247"/>
            <a:ext cx="4436297" cy="515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640" indent="-227640" algn="just" defTabSz="910560">
              <a:lnSpc>
                <a:spcPts val="1255"/>
              </a:lnSpc>
              <a:buFont typeface="+mj-lt"/>
              <a:buAutoNum type="alphaLcPeriod"/>
            </a:pPr>
            <a:r>
              <a:rPr lang="en-US" sz="9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terdiagnosis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, pada Masa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Tanggal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Terbit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dan Polis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, yang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terjadi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melewati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Masa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Tunggu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membayarkan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100%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seratus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per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seratus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) Uang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selanjutnya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berakhir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.</a:t>
            </a:r>
          </a:p>
          <a:p>
            <a:pPr marL="227640" indent="-227640" algn="just" defTabSz="910560">
              <a:lnSpc>
                <a:spcPts val="1255"/>
              </a:lnSpc>
              <a:buFont typeface="+mj-lt"/>
              <a:buAutoNum type="alphaLcPeriod"/>
            </a:pPr>
            <a:endParaRPr lang="en-US" sz="996" dirty="0">
              <a:solidFill>
                <a:srgbClr val="707070"/>
              </a:solidFill>
              <a:latin typeface="Helvetica"/>
            </a:endParaRPr>
          </a:p>
          <a:p>
            <a:pPr marL="227640" indent="-227640" algn="just" defTabSz="910560">
              <a:lnSpc>
                <a:spcPts val="1255"/>
              </a:lnSpc>
              <a:buFont typeface="+mj-lt"/>
              <a:buAutoNum type="alphaLcPeriod"/>
            </a:pPr>
            <a:r>
              <a:rPr lang="en-US" sz="9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terdiagnosis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Angioplasty Coroner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Penatalaksanaan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Invasif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Lainnya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Pembuluh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Darah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Jantung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membayarkan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10%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sepuluh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per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seratus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) Uang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pembayaran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maksimal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sebesar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Rp200.000.000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dua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ratus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juta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Rupiah).</a:t>
            </a:r>
          </a:p>
          <a:p>
            <a:pPr marL="227640" indent="-227640" algn="just" defTabSz="910560">
              <a:lnSpc>
                <a:spcPts val="1255"/>
              </a:lnSpc>
              <a:buFont typeface="+mj-lt"/>
              <a:buAutoNum type="alphaLcPeriod"/>
            </a:pPr>
            <a:endParaRPr lang="en-US" sz="996" dirty="0">
              <a:solidFill>
                <a:srgbClr val="707070"/>
              </a:solidFill>
              <a:latin typeface="Helvetica"/>
            </a:endParaRPr>
          </a:p>
          <a:p>
            <a:pPr marL="226800" lvl="1" algn="just" defTabSz="910560">
              <a:lnSpc>
                <a:spcPts val="1255"/>
              </a:lnSpc>
            </a:pPr>
            <a:r>
              <a:rPr lang="en-US" sz="996" dirty="0" err="1">
                <a:solidFill>
                  <a:srgbClr val="707070"/>
                </a:solidFill>
                <a:latin typeface="Helvetica"/>
              </a:rPr>
              <a:t>Dalam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hal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dilindungi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lebih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1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satu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) Polis yang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diterbitkan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Generali Indonesia,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besarnya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Angioplasty Coroner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Penatalaksanaan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Invasif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Lainnya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Pembuluh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Darah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Jantung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keseluruhan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adalah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maksimal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sebesar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Rp200.000.000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dua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ratus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juta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Rupiah)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1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satu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) orang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.</a:t>
            </a:r>
          </a:p>
          <a:p>
            <a:pPr marL="226800" lvl="1" algn="just" defTabSz="910560">
              <a:lnSpc>
                <a:spcPts val="1255"/>
              </a:lnSpc>
            </a:pPr>
            <a:endParaRPr lang="en-US" sz="996" dirty="0">
              <a:solidFill>
                <a:srgbClr val="707070"/>
              </a:solidFill>
              <a:latin typeface="Helvetica"/>
            </a:endParaRPr>
          </a:p>
          <a:p>
            <a:pPr marL="226800" lvl="1" algn="just" defTabSz="910560">
              <a:lnSpc>
                <a:spcPts val="1255"/>
              </a:lnSpc>
            </a:pPr>
            <a:r>
              <a:rPr lang="en-US" sz="996" dirty="0" err="1">
                <a:solidFill>
                  <a:srgbClr val="707070"/>
                </a:solidFill>
                <a:latin typeface="Helvetica"/>
              </a:rPr>
              <a:t>Dalam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hal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klaim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Angioplasty Coroner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Penatalaksanaan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Invasif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Lainnya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Pembuluh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Darah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Jantung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memiliki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sebesar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selisih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antara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Uang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klaim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Angioplasty Coroner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Penatalaksanaan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Invasif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Lainnya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Pembuluh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Darah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Jantung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.</a:t>
            </a:r>
          </a:p>
          <a:p>
            <a:pPr marL="226800" lvl="1" algn="just" defTabSz="910560">
              <a:lnSpc>
                <a:spcPts val="1255"/>
              </a:lnSpc>
            </a:pPr>
            <a:endParaRPr lang="en-US" sz="996" dirty="0">
              <a:solidFill>
                <a:srgbClr val="707070"/>
              </a:solidFill>
              <a:latin typeface="Helvetica"/>
            </a:endParaRPr>
          </a:p>
          <a:p>
            <a:pPr marL="226800" lvl="1" algn="just" defTabSz="910560">
              <a:lnSpc>
                <a:spcPts val="1255"/>
              </a:lnSpc>
            </a:pPr>
            <a:r>
              <a:rPr lang="en-US" sz="996" dirty="0" err="1">
                <a:solidFill>
                  <a:srgbClr val="707070"/>
                </a:solidFill>
                <a:latin typeface="Helvetica"/>
              </a:rPr>
              <a:t>Klaim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Angioplasty Coroner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Penatalaksanaan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Invasif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Lainnya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Pembuluh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Darah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Jantung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hanya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dapat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diajukan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1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satu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) kali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selama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Masa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VIP CRISTAL SHIELD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ini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disetujui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oleh Generali Indonesia.</a:t>
            </a:r>
          </a:p>
          <a:p>
            <a:pPr marL="252000" lvl="1" algn="just" defTabSz="910560">
              <a:lnSpc>
                <a:spcPts val="1255"/>
              </a:lnSpc>
            </a:pPr>
            <a:endParaRPr lang="en-US" sz="996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1227" y="2462473"/>
            <a:ext cx="1743492" cy="48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952"/>
              </a:lnSpc>
            </a:pP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Manfaat</a:t>
            </a:r>
            <a:r>
              <a:rPr lang="en-US" sz="1394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Penyakit</a:t>
            </a:r>
            <a:r>
              <a:rPr lang="en-US" sz="1394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Kritis</a:t>
            </a:r>
            <a:endParaRPr lang="en-US" sz="1394" dirty="0">
              <a:solidFill>
                <a:srgbClr val="AA1B17"/>
              </a:solidFill>
              <a:latin typeface="HelveticaNeue 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7068" y="1970937"/>
            <a:ext cx="3829049" cy="32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2454"/>
              </a:lnSpc>
            </a:pPr>
            <a:r>
              <a:rPr lang="en-US" sz="2191">
                <a:solidFill>
                  <a:srgbClr val="C21B17"/>
                </a:solidFill>
                <a:latin typeface="HelveticaNeue 1"/>
              </a:rPr>
              <a:t>Manfaat Asuransi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4</a:t>
            </a:r>
          </a:p>
        </p:txBody>
      </p:sp>
      <p:sp>
        <p:nvSpPr>
          <p:cNvPr id="20" name="Freeform 20"/>
          <p:cNvSpPr/>
          <p:nvPr/>
        </p:nvSpPr>
        <p:spPr>
          <a:xfrm>
            <a:off x="455145" y="7619945"/>
            <a:ext cx="6617947" cy="972000"/>
          </a:xfrm>
          <a:custGeom>
            <a:avLst/>
            <a:gdLst/>
            <a:ahLst/>
            <a:cxnLst/>
            <a:rect l="l" t="t" r="r" b="b"/>
            <a:pathLst>
              <a:path w="2381730" h="332873">
                <a:moveTo>
                  <a:pt x="0" y="0"/>
                </a:moveTo>
                <a:lnTo>
                  <a:pt x="2381730" y="0"/>
                </a:lnTo>
                <a:lnTo>
                  <a:pt x="2381730" y="332873"/>
                </a:lnTo>
                <a:lnTo>
                  <a:pt x="0" y="332873"/>
                </a:lnTo>
                <a:close/>
              </a:path>
            </a:pathLst>
          </a:custGeom>
          <a:solidFill>
            <a:srgbClr val="EBEBEB"/>
          </a:solidFill>
        </p:spPr>
        <p:txBody>
          <a:bodyPr/>
          <a:lstStyle/>
          <a:p>
            <a:pPr defTabSz="910560"/>
            <a:endParaRPr lang="en-ID" sz="17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422828" y="7677903"/>
            <a:ext cx="4436297" cy="987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0560">
              <a:lnSpc>
                <a:spcPts val="1255"/>
              </a:lnSpc>
            </a:pPr>
            <a:r>
              <a:rPr lang="en-US" sz="9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Dunia pada Masa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Pertanggungan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Tanggal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Terbit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dan Polis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mengembalikan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seluruh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selanjutnya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berakhir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.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Dalam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hal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meninggalnya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disebabkan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oleh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Penyakit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Kritis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.</a:t>
            </a:r>
          </a:p>
          <a:p>
            <a:pPr algn="just" defTabSz="910560">
              <a:lnSpc>
                <a:spcPts val="1255"/>
              </a:lnSpc>
            </a:pPr>
            <a:endParaRPr lang="en-US" sz="996" dirty="0">
              <a:solidFill>
                <a:srgbClr val="707070"/>
              </a:solidFill>
              <a:latin typeface="Helvetic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1227" y="7686187"/>
            <a:ext cx="1743492" cy="48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952"/>
              </a:lnSpc>
            </a:pP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Manfaat</a:t>
            </a:r>
            <a:r>
              <a:rPr lang="en-US" sz="1394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Meninggal</a:t>
            </a:r>
            <a:r>
              <a:rPr lang="en-US" sz="1394" dirty="0">
                <a:solidFill>
                  <a:srgbClr val="AA1B17"/>
                </a:solidFill>
                <a:latin typeface="HelveticaNeue 3"/>
              </a:rPr>
              <a:t> Dunia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7209" y="438446"/>
            <a:ext cx="4291170" cy="44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436"/>
              </a:lnSpc>
            </a:pPr>
            <a:r>
              <a:rPr lang="en-US" sz="2987" dirty="0">
                <a:solidFill>
                  <a:srgbClr val="FFFFFF"/>
                </a:solidFill>
                <a:latin typeface="Helvetica"/>
              </a:rPr>
              <a:t>Fitur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Umum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Produk</a:t>
            </a:r>
            <a:endParaRPr lang="en-US" sz="2987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2909B562-AEF4-CEB3-51F7-7C2D0F4F2461}"/>
              </a:ext>
            </a:extLst>
          </p:cNvPr>
          <p:cNvSpPr/>
          <p:nvPr/>
        </p:nvSpPr>
        <p:spPr>
          <a:xfrm>
            <a:off x="470385" y="8732465"/>
            <a:ext cx="6617947" cy="788674"/>
          </a:xfrm>
          <a:custGeom>
            <a:avLst/>
            <a:gdLst/>
            <a:ahLst/>
            <a:cxnLst/>
            <a:rect l="l" t="t" r="r" b="b"/>
            <a:pathLst>
              <a:path w="2381730" h="332873">
                <a:moveTo>
                  <a:pt x="0" y="0"/>
                </a:moveTo>
                <a:lnTo>
                  <a:pt x="2381730" y="0"/>
                </a:lnTo>
                <a:lnTo>
                  <a:pt x="2381730" y="332873"/>
                </a:lnTo>
                <a:lnTo>
                  <a:pt x="0" y="332873"/>
                </a:lnTo>
                <a:close/>
              </a:path>
            </a:pathLst>
          </a:custGeom>
          <a:solidFill>
            <a:srgbClr val="EBEBEB"/>
          </a:solidFill>
        </p:spPr>
        <p:txBody>
          <a:bodyPr/>
          <a:lstStyle/>
          <a:p>
            <a:pPr defTabSz="910560"/>
            <a:endParaRPr lang="en-ID" sz="179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1434A92-C041-9C88-FD54-15A1B7AD1009}"/>
              </a:ext>
            </a:extLst>
          </p:cNvPr>
          <p:cNvSpPr txBox="1"/>
          <p:nvPr/>
        </p:nvSpPr>
        <p:spPr>
          <a:xfrm>
            <a:off x="2438068" y="8790423"/>
            <a:ext cx="4436297" cy="651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0560">
              <a:lnSpc>
                <a:spcPts val="1255"/>
              </a:lnSpc>
            </a:pPr>
            <a:r>
              <a:rPr lang="en-US" sz="9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berlaku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sampai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Tanggal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Berakhir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Polis,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maka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membayarkan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Pengembalian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sebesar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110% (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seratus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sepuluh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per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seratus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)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diterima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oleh Generali Indonesia dan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selanjutnya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dinyatakan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996" dirty="0" err="1">
                <a:solidFill>
                  <a:srgbClr val="707070"/>
                </a:solidFill>
                <a:latin typeface="Helvetica"/>
              </a:rPr>
              <a:t>berakhir</a:t>
            </a:r>
            <a:r>
              <a:rPr lang="en-US" sz="996" dirty="0">
                <a:solidFill>
                  <a:srgbClr val="707070"/>
                </a:solidFill>
                <a:latin typeface="Helvetica"/>
              </a:rPr>
              <a:t>.</a:t>
            </a: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5A41A8A2-8D55-E660-4971-883C3A540396}"/>
              </a:ext>
            </a:extLst>
          </p:cNvPr>
          <p:cNvSpPr txBox="1"/>
          <p:nvPr/>
        </p:nvSpPr>
        <p:spPr>
          <a:xfrm>
            <a:off x="576467" y="8798707"/>
            <a:ext cx="1743492" cy="48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952"/>
              </a:lnSpc>
            </a:pP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Manfaat</a:t>
            </a:r>
            <a:r>
              <a:rPr lang="en-US" sz="1394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Pengembalian</a:t>
            </a:r>
            <a:r>
              <a:rPr lang="en-US" sz="1394" dirty="0">
                <a:solidFill>
                  <a:srgbClr val="AA1B17"/>
                </a:solidFill>
                <a:latin typeface="HelveticaNeue 3"/>
              </a:rPr>
              <a:t> </a:t>
            </a:r>
            <a:r>
              <a:rPr lang="en-US" sz="1394" dirty="0" err="1">
                <a:solidFill>
                  <a:srgbClr val="AA1B17"/>
                </a:solidFill>
                <a:latin typeface="HelveticaNeue 3"/>
              </a:rPr>
              <a:t>Premi</a:t>
            </a:r>
            <a:endParaRPr lang="en-US" sz="1394" dirty="0">
              <a:solidFill>
                <a:srgbClr val="AA1B17"/>
              </a:solidFill>
              <a:latin typeface="HelveticaNeue 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3356"/>
              </p:ext>
            </p:extLst>
          </p:nvPr>
        </p:nvGraphicFramePr>
        <p:xfrm>
          <a:off x="447210" y="6592619"/>
          <a:ext cx="6469226" cy="2614878"/>
        </p:xfrm>
        <a:graphic>
          <a:graphicData uri="http://schemas.openxmlformats.org/drawingml/2006/table">
            <a:tbl>
              <a:tblPr/>
              <a:tblGrid>
                <a:gridCol w="64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53">
                  <a:extLst>
                    <a:ext uri="{9D8B030D-6E8A-4147-A177-3AD203B41FA5}">
                      <a16:colId xmlns:a16="http://schemas.microsoft.com/office/drawing/2014/main" val="1946001476"/>
                    </a:ext>
                  </a:extLst>
                </a:gridCol>
                <a:gridCol w="1196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8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2464">
                <a:tc gridSpan="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TABEL MANFAAT ASURANSI</a:t>
                      </a:r>
                      <a:endParaRPr lang="en-US" sz="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3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HelveticaNeue 1 Bold"/>
                        </a:rPr>
                        <a:t>TABEL MANFAAT ASURANSI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HelveticaNeue 1 Bold"/>
                        </a:rPr>
                        <a:t>TABEL MANFAAT ASURANSI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HelveticaNeue 1 Bold"/>
                        </a:rPr>
                        <a:t>TABEL MANFAAT ASURANSI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FFFFFF"/>
                          </a:solidFill>
                          <a:latin typeface="HelveticaNeue 1 Bold"/>
                        </a:rPr>
                        <a:t>TABEL MANFAAT ASURANSI</a:t>
                      </a:r>
                      <a:endParaRPr lang="en-US" sz="110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0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TAHUN POLIS</a:t>
                      </a:r>
                    </a:p>
                  </a:txBody>
                  <a:tcPr marL="91056" marR="91056" marT="45528" marB="45528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B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USIA TERTANGGUNG</a:t>
                      </a:r>
                    </a:p>
                  </a:txBody>
                  <a:tcPr marL="91056" marR="91056" marT="45528" marB="45528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B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PREMI TAHUNAN (</a:t>
                      </a:r>
                      <a:r>
                        <a:rPr lang="en-US" sz="80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dalam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Rupiah)</a:t>
                      </a:r>
                    </a:p>
                  </a:txBody>
                  <a:tcPr marL="91056" marR="91056" marT="45528" marB="45528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B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MANFAAT PENYAKIT KRITIS </a:t>
                      </a:r>
                    </a:p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(Rupiah)</a:t>
                      </a:r>
                    </a:p>
                  </a:txBody>
                  <a:tcPr marL="91056" marR="91056" marT="45528" marB="45528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B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MANFAAT MENINGGAL DUNIA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1)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(Rupiah)</a:t>
                      </a:r>
                    </a:p>
                  </a:txBody>
                  <a:tcPr marL="91056" marR="91056" marT="45528" marB="45528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B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MANFAAT AKHIR POLIS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2)</a:t>
                      </a:r>
                      <a:endParaRPr lang="en-U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(Rupiah)</a:t>
                      </a:r>
                    </a:p>
                  </a:txBody>
                  <a:tcPr marL="91056" marR="91056" marT="45528" marB="45528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1B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4.968.000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200.000.000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4.968.000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5.184.000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200.000.000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9.936.000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5.184.000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200.000.000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14.904.000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5.184.000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200.000.000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19.872.000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5.184.000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200.000.000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24.840.000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5.184.000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200.000.000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29.808.000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5.184.000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200.000.000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34.776.000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29.559.600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>
                          <a:solidFill>
                            <a:srgbClr val="2F2D35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  <a:endParaRPr lang="en-US" sz="8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2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5.184.000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200.000.000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F7072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39.744.000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43.718.400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4" name="AutoShape 4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447209" y="3116569"/>
          <a:ext cx="6548421" cy="882768"/>
        </p:xfrm>
        <a:graphic>
          <a:graphicData uri="http://schemas.openxmlformats.org/drawingml/2006/table">
            <a:tbl>
              <a:tblPr/>
              <a:tblGrid>
                <a:gridCol w="150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27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MANFAAT ASURANSI</a:t>
                      </a:r>
                      <a:endParaRPr lang="en-US" sz="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36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MASA ASURANSI</a:t>
                      </a:r>
                    </a:p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(TAHUN)</a:t>
                      </a: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36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USIA PERTANGGUNGAN SAMPAI DENGAN (TAHUN)</a:t>
                      </a: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36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UANG PERTANGGUNGAN</a:t>
                      </a:r>
                    </a:p>
                    <a:p>
                      <a:r>
                        <a:rPr lang="en-US" sz="8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(RUPIAH)</a:t>
                      </a: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3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64">
                <a:tc grid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ADAM (</a:t>
                      </a:r>
                      <a:r>
                        <a:rPr lang="en-US" sz="800" dirty="0" err="1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Tertanggung</a:t>
                      </a: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6F7072"/>
                          </a:solidFill>
                          <a:latin typeface="HelveticaNeue 1"/>
                        </a:rPr>
                        <a:t>Bapak Eko (Peserta)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6F7072"/>
                          </a:solidFill>
                          <a:latin typeface="HelveticaNeue 1"/>
                        </a:rPr>
                        <a:t>Bapak Eko (Peserta)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6F7072"/>
                          </a:solidFill>
                          <a:latin typeface="HelveticaNeue 1"/>
                        </a:rPr>
                        <a:t>Bapak Eko (Peserta)</a:t>
                      </a:r>
                      <a:endParaRPr lang="en-US" sz="1100"/>
                    </a:p>
                  </a:txBody>
                  <a:tcPr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VIP Cristal Shield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800" dirty="0">
                          <a:solidFill>
                            <a:srgbClr val="6F707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200.000.000,-</a:t>
                      </a:r>
                      <a:endParaRPr lang="en-U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B2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40591"/>
              </p:ext>
            </p:extLst>
          </p:nvPr>
        </p:nvGraphicFramePr>
        <p:xfrm>
          <a:off x="475679" y="2017279"/>
          <a:ext cx="6576877" cy="1010838"/>
        </p:xfrm>
        <a:graphic>
          <a:graphicData uri="http://schemas.openxmlformats.org/drawingml/2006/table">
            <a:tbl>
              <a:tblPr/>
              <a:tblGrid>
                <a:gridCol w="150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07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Nama </a:t>
                      </a: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Tertanggung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707070"/>
                          </a:solidFill>
                          <a:latin typeface="HelveticaNeue 1 Bold"/>
                        </a:rPr>
                        <a:t>Adam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>
                          <a:solidFill>
                            <a:srgbClr val="AA1B17"/>
                          </a:solidFill>
                          <a:latin typeface="HelveticaNeue 1 Bold"/>
                        </a:rPr>
                        <a:t>Mata Uang</a:t>
                      </a:r>
                      <a:endParaRPr lang="en-US" sz="110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>
                          <a:solidFill>
                            <a:srgbClr val="707070"/>
                          </a:solidFill>
                          <a:latin typeface="HelveticaNeue 1 Bold"/>
                        </a:rPr>
                        <a:t>Rupiah</a:t>
                      </a:r>
                      <a:endParaRPr lang="en-US" sz="110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7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>
                          <a:solidFill>
                            <a:srgbClr val="AA1B17"/>
                          </a:solidFill>
                          <a:latin typeface="HelveticaNeue 1"/>
                        </a:rPr>
                        <a:t>Jenis Kelamin</a:t>
                      </a:r>
                      <a:endParaRPr lang="en-US" sz="110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 err="1">
                          <a:solidFill>
                            <a:srgbClr val="707070"/>
                          </a:solidFill>
                          <a:latin typeface="HelveticaNeue 1"/>
                        </a:rPr>
                        <a:t>Laki-laki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Premi</a:t>
                      </a: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Berkala</a:t>
                      </a: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 – </a:t>
                      </a: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Bulanan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707070"/>
                          </a:solidFill>
                          <a:latin typeface="HelveticaNeue 1"/>
                        </a:rPr>
                        <a:t>Rp 414.000,-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7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Tanggal</a:t>
                      </a: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 Lahir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707070"/>
                          </a:solidFill>
                          <a:latin typeface="HelveticaNeue 1"/>
                        </a:rPr>
                        <a:t>4 </a:t>
                      </a:r>
                      <a:r>
                        <a:rPr lang="en-US" sz="1000" dirty="0" err="1">
                          <a:solidFill>
                            <a:srgbClr val="707070"/>
                          </a:solidFill>
                          <a:latin typeface="HelveticaNeue 1"/>
                        </a:rPr>
                        <a:t>Januari</a:t>
                      </a:r>
                      <a:r>
                        <a:rPr lang="en-US" sz="1000" dirty="0">
                          <a:solidFill>
                            <a:srgbClr val="707070"/>
                          </a:solidFill>
                          <a:latin typeface="HelveticaNeue 1"/>
                        </a:rPr>
                        <a:t> 1993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Masa </a:t>
                      </a: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Pertanggungan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707070"/>
                          </a:solidFill>
                          <a:latin typeface="HelveticaNeue 1"/>
                        </a:rPr>
                        <a:t>8 </a:t>
                      </a:r>
                      <a:r>
                        <a:rPr lang="en-US" sz="1000" dirty="0" err="1">
                          <a:solidFill>
                            <a:srgbClr val="707070"/>
                          </a:solidFill>
                          <a:latin typeface="HelveticaNeue 1"/>
                        </a:rPr>
                        <a:t>tahun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0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Usia</a:t>
                      </a: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Tertanggung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707070"/>
                          </a:solidFill>
                          <a:latin typeface="HelveticaNeue 1"/>
                        </a:rPr>
                        <a:t>30 </a:t>
                      </a:r>
                      <a:r>
                        <a:rPr lang="en-US" sz="1000" dirty="0" err="1">
                          <a:solidFill>
                            <a:srgbClr val="707070"/>
                          </a:solidFill>
                          <a:latin typeface="HelveticaNeue 1"/>
                        </a:rPr>
                        <a:t>Tahun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Masa </a:t>
                      </a: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Pembayaran</a:t>
                      </a:r>
                      <a:r>
                        <a:rPr lang="en-US" sz="1000" dirty="0">
                          <a:solidFill>
                            <a:srgbClr val="AA1B17"/>
                          </a:solidFill>
                          <a:latin typeface="HelveticaNeue 1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AA1B17"/>
                          </a:solidFill>
                          <a:latin typeface="HelveticaNeue 1"/>
                        </a:rPr>
                        <a:t>Premi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dirty="0">
                          <a:solidFill>
                            <a:srgbClr val="707070"/>
                          </a:solidFill>
                          <a:latin typeface="HelveticaNeue 1"/>
                        </a:rPr>
                        <a:t>8 </a:t>
                      </a:r>
                      <a:r>
                        <a:rPr lang="en-US" sz="1000" dirty="0" err="1">
                          <a:solidFill>
                            <a:srgbClr val="707070"/>
                          </a:solidFill>
                          <a:latin typeface="HelveticaNeue 1"/>
                        </a:rPr>
                        <a:t>tahun</a:t>
                      </a:r>
                      <a:endParaRPr lang="en-US" sz="1100" dirty="0"/>
                    </a:p>
                  </a:txBody>
                  <a:tcPr marL="91056" marR="91056" marT="45528" marB="4552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10"/>
          <p:cNvGrpSpPr/>
          <p:nvPr/>
        </p:nvGrpSpPr>
        <p:grpSpPr>
          <a:xfrm>
            <a:off x="0" y="4207709"/>
            <a:ext cx="7528235" cy="2278678"/>
            <a:chOff x="0" y="0"/>
            <a:chExt cx="2709333" cy="8200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820073"/>
            </a:xfrm>
            <a:custGeom>
              <a:avLst/>
              <a:gdLst/>
              <a:ahLst/>
              <a:cxnLst/>
              <a:rect l="l" t="t" r="r" b="b"/>
              <a:pathLst>
                <a:path w="2709333" h="820073">
                  <a:moveTo>
                    <a:pt x="0" y="0"/>
                  </a:moveTo>
                  <a:lnTo>
                    <a:pt x="2709333" y="0"/>
                  </a:lnTo>
                  <a:lnTo>
                    <a:pt x="2709333" y="820073"/>
                  </a:lnTo>
                  <a:lnTo>
                    <a:pt x="0" y="82007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47209" y="384393"/>
            <a:ext cx="4291170" cy="48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4182"/>
              </a:lnSpc>
            </a:pPr>
            <a:r>
              <a:rPr lang="en-US" sz="2987" dirty="0" err="1">
                <a:solidFill>
                  <a:srgbClr val="FFFFFF"/>
                </a:solidFill>
                <a:latin typeface="Helvetica"/>
              </a:rPr>
              <a:t>Ilustrasi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Manfaat</a:t>
            </a:r>
            <a:endParaRPr lang="en-US" sz="2987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5</a:t>
            </a:r>
          </a:p>
        </p:txBody>
      </p:sp>
      <p:graphicFrame>
        <p:nvGraphicFramePr>
          <p:cNvPr id="89" name="Table 11">
            <a:extLst>
              <a:ext uri="{FF2B5EF4-FFF2-40B4-BE49-F238E27FC236}">
                <a16:creationId xmlns:a16="http://schemas.microsoft.com/office/drawing/2014/main" id="{54296545-FBAF-ADDB-9A42-BF1AA301F038}"/>
              </a:ext>
            </a:extLst>
          </p:cNvPr>
          <p:cNvGraphicFramePr>
            <a:graphicFrameLocks noGrp="1"/>
          </p:cNvGraphicFramePr>
          <p:nvPr/>
        </p:nvGraphicFramePr>
        <p:xfrm>
          <a:off x="442367" y="4866616"/>
          <a:ext cx="6474069" cy="20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341">
                  <a:extLst>
                    <a:ext uri="{9D8B030D-6E8A-4147-A177-3AD203B41FA5}">
                      <a16:colId xmlns:a16="http://schemas.microsoft.com/office/drawing/2014/main" val="2646145964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2717696631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891400649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3185890355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948699755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396247455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3790060436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1427479219"/>
                    </a:ext>
                  </a:extLst>
                </a:gridCol>
                <a:gridCol w="719341">
                  <a:extLst>
                    <a:ext uri="{9D8B030D-6E8A-4147-A177-3AD203B41FA5}">
                      <a16:colId xmlns:a16="http://schemas.microsoft.com/office/drawing/2014/main" val="1952808572"/>
                    </a:ext>
                  </a:extLst>
                </a:gridCol>
              </a:tblGrid>
              <a:tr h="200981">
                <a:tc>
                  <a:txBody>
                    <a:bodyPr/>
                    <a:lstStyle/>
                    <a:p>
                      <a:r>
                        <a:rPr lang="en-US" sz="700" b="0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Tahun</a:t>
                      </a:r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700" b="0" strike="noStrike" dirty="0" err="1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Premi</a:t>
                      </a:r>
                      <a:endParaRPr lang="en-US" sz="700" b="0" strike="noStrike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91056" marR="91056" marT="45528" marB="45528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74445"/>
                  </a:ext>
                </a:extLst>
              </a:tr>
            </a:tbl>
          </a:graphicData>
        </a:graphic>
      </p:graphicFrame>
      <p:sp>
        <p:nvSpPr>
          <p:cNvPr id="90" name="Rectangle 89">
            <a:extLst>
              <a:ext uri="{FF2B5EF4-FFF2-40B4-BE49-F238E27FC236}">
                <a16:creationId xmlns:a16="http://schemas.microsoft.com/office/drawing/2014/main" id="{4FC0E105-3DF7-0682-8013-1A46A5B8A0C3}"/>
              </a:ext>
            </a:extLst>
          </p:cNvPr>
          <p:cNvSpPr/>
          <p:nvPr/>
        </p:nvSpPr>
        <p:spPr>
          <a:xfrm>
            <a:off x="451851" y="5119059"/>
            <a:ext cx="6464962" cy="1792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60"/>
            <a:endParaRPr lang="en-US" sz="1792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F49C2BA-845B-5EDE-B7EE-CC66ED9A96B5}"/>
              </a:ext>
            </a:extLst>
          </p:cNvPr>
          <p:cNvSpPr/>
          <p:nvPr/>
        </p:nvSpPr>
        <p:spPr>
          <a:xfrm>
            <a:off x="2819302" y="5541656"/>
            <a:ext cx="4097511" cy="179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60"/>
            <a:endParaRPr lang="en-US" sz="1792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326364A-7178-7CA3-AB3E-C4AACD0F4D77}"/>
              </a:ext>
            </a:extLst>
          </p:cNvPr>
          <p:cNvSpPr/>
          <p:nvPr/>
        </p:nvSpPr>
        <p:spPr>
          <a:xfrm>
            <a:off x="2819302" y="5951605"/>
            <a:ext cx="4097511" cy="1792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60"/>
            <a:endParaRPr lang="en-US" sz="1792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9C406FA-A906-1EC9-5822-B76E75127898}"/>
              </a:ext>
            </a:extLst>
          </p:cNvPr>
          <p:cNvSpPr txBox="1"/>
          <p:nvPr/>
        </p:nvSpPr>
        <p:spPr>
          <a:xfrm>
            <a:off x="1505830" y="5083369"/>
            <a:ext cx="986167" cy="230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0560"/>
            <a:r>
              <a:rPr lang="en-US" sz="896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Rp39.744.000,-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96C358-98A9-B33A-8192-F821AC8AF019}"/>
              </a:ext>
            </a:extLst>
          </p:cNvPr>
          <p:cNvSpPr txBox="1"/>
          <p:nvPr/>
        </p:nvSpPr>
        <p:spPr>
          <a:xfrm>
            <a:off x="423663" y="5113510"/>
            <a:ext cx="1171980" cy="19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0560"/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</a:t>
            </a:r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Pembayaran</a:t>
            </a:r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</a:t>
            </a:r>
            <a:endParaRPr lang="en-US" sz="697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1A4DA8-5D2E-F0EA-6BBD-45E8A105BE11}"/>
              </a:ext>
            </a:extLst>
          </p:cNvPr>
          <p:cNvGrpSpPr/>
          <p:nvPr/>
        </p:nvGrpSpPr>
        <p:grpSpPr>
          <a:xfrm>
            <a:off x="2860469" y="5041292"/>
            <a:ext cx="358487" cy="358487"/>
            <a:chOff x="2544095" y="5083594"/>
            <a:chExt cx="360000" cy="360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0764C20-FC0C-2FC7-3852-5FB69F8EEC2A}"/>
                </a:ext>
              </a:extLst>
            </p:cNvPr>
            <p:cNvSpPr/>
            <p:nvPr/>
          </p:nvSpPr>
          <p:spPr>
            <a:xfrm>
              <a:off x="2544095" y="508359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560"/>
              <a:endParaRPr lang="en-US" sz="1792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97" name="Google Shape;8836;p88">
              <a:extLst>
                <a:ext uri="{FF2B5EF4-FFF2-40B4-BE49-F238E27FC236}">
                  <a16:creationId xmlns:a16="http://schemas.microsoft.com/office/drawing/2014/main" id="{C7511694-14FC-E05D-3BB5-8CEE80CE6059}"/>
                </a:ext>
              </a:extLst>
            </p:cNvPr>
            <p:cNvGrpSpPr/>
            <p:nvPr/>
          </p:nvGrpSpPr>
          <p:grpSpPr>
            <a:xfrm>
              <a:off x="2602911" y="5151199"/>
              <a:ext cx="242368" cy="224791"/>
              <a:chOff x="-62511900" y="4129100"/>
              <a:chExt cx="304050" cy="282000"/>
            </a:xfrm>
            <a:solidFill>
              <a:schemeClr val="accent1"/>
            </a:solidFill>
          </p:grpSpPr>
          <p:sp>
            <p:nvSpPr>
              <p:cNvPr id="98" name="Google Shape;8837;p88">
                <a:extLst>
                  <a:ext uri="{FF2B5EF4-FFF2-40B4-BE49-F238E27FC236}">
                    <a16:creationId xmlns:a16="http://schemas.microsoft.com/office/drawing/2014/main" id="{BAA7D12F-D157-4592-94CA-F6BA88CDFC7C}"/>
                  </a:ext>
                </a:extLst>
              </p:cNvPr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9" name="Google Shape;8838;p88">
                <a:extLst>
                  <a:ext uri="{FF2B5EF4-FFF2-40B4-BE49-F238E27FC236}">
                    <a16:creationId xmlns:a16="http://schemas.microsoft.com/office/drawing/2014/main" id="{88623E81-380B-7969-F5FC-FFA9148A99F6}"/>
                  </a:ext>
                </a:extLst>
              </p:cNvPr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0" name="Google Shape;8839;p88">
                <a:extLst>
                  <a:ext uri="{FF2B5EF4-FFF2-40B4-BE49-F238E27FC236}">
                    <a16:creationId xmlns:a16="http://schemas.microsoft.com/office/drawing/2014/main" id="{65A83437-A400-9A7C-AC58-2EC0A247F96A}"/>
                  </a:ext>
                </a:extLst>
              </p:cNvPr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1" name="Google Shape;8840;p88">
                <a:extLst>
                  <a:ext uri="{FF2B5EF4-FFF2-40B4-BE49-F238E27FC236}">
                    <a16:creationId xmlns:a16="http://schemas.microsoft.com/office/drawing/2014/main" id="{3A849B60-1D96-82E8-F7E5-B55024CA9DF4}"/>
                  </a:ext>
                </a:extLst>
              </p:cNvPr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2" name="Google Shape;8841;p88">
                <a:extLst>
                  <a:ext uri="{FF2B5EF4-FFF2-40B4-BE49-F238E27FC236}">
                    <a16:creationId xmlns:a16="http://schemas.microsoft.com/office/drawing/2014/main" id="{58C07ABD-E6BF-4BDA-FFF5-3AA8A89200D9}"/>
                  </a:ext>
                </a:extLst>
              </p:cNvPr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B416517B-BDAA-FA56-5C9C-BC750BD1C74C}"/>
              </a:ext>
            </a:extLst>
          </p:cNvPr>
          <p:cNvSpPr txBox="1"/>
          <p:nvPr/>
        </p:nvSpPr>
        <p:spPr>
          <a:xfrm>
            <a:off x="1692569" y="5446249"/>
            <a:ext cx="1091966" cy="19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0560"/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Penyakit</a:t>
            </a:r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Kritis</a:t>
            </a:r>
            <a:endParaRPr lang="en-US" sz="697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069C2C-D29F-D1E4-CC46-722D740B43BB}"/>
              </a:ext>
            </a:extLst>
          </p:cNvPr>
          <p:cNvSpPr txBox="1"/>
          <p:nvPr/>
        </p:nvSpPr>
        <p:spPr>
          <a:xfrm>
            <a:off x="1770410" y="5576481"/>
            <a:ext cx="1045875" cy="22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0560"/>
            <a:r>
              <a:rPr lang="en-US" sz="896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Rp200.000.000,-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AEFC28-9582-7E63-5139-D67FB487AC78}"/>
              </a:ext>
            </a:extLst>
          </p:cNvPr>
          <p:cNvSpPr txBox="1"/>
          <p:nvPr/>
        </p:nvSpPr>
        <p:spPr>
          <a:xfrm>
            <a:off x="1184172" y="5860117"/>
            <a:ext cx="1632113" cy="19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0560"/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Meninggal</a:t>
            </a:r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Dunia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58562A-6D7E-D228-17B9-84FC6F54BBDD}"/>
              </a:ext>
            </a:extLst>
          </p:cNvPr>
          <p:cNvSpPr txBox="1"/>
          <p:nvPr/>
        </p:nvSpPr>
        <p:spPr>
          <a:xfrm>
            <a:off x="1041440" y="6008975"/>
            <a:ext cx="1774845" cy="230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0560"/>
            <a:r>
              <a:rPr lang="en-US" sz="896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100% </a:t>
            </a:r>
            <a:r>
              <a:rPr lang="en-US" sz="896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</a:t>
            </a:r>
            <a:r>
              <a:rPr lang="en-US" sz="896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896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dibayarkan</a:t>
            </a:r>
            <a:endParaRPr lang="en-US" sz="896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0677C1-D7DE-E9EE-E3D0-29C90FE59E9D}"/>
              </a:ext>
            </a:extLst>
          </p:cNvPr>
          <p:cNvSpPr txBox="1"/>
          <p:nvPr/>
        </p:nvSpPr>
        <p:spPr>
          <a:xfrm>
            <a:off x="4683645" y="4292591"/>
            <a:ext cx="728217" cy="19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0560"/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Pasti</a:t>
            </a:r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Kembali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BB1D31C-E950-499E-5372-ADB454740273}"/>
              </a:ext>
            </a:extLst>
          </p:cNvPr>
          <p:cNvSpPr/>
          <p:nvPr/>
        </p:nvSpPr>
        <p:spPr>
          <a:xfrm>
            <a:off x="5558325" y="4316127"/>
            <a:ext cx="1359097" cy="3224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560"/>
            <a:endParaRPr lang="en-US" sz="1792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C395060-6AEA-209F-9001-D771FB0583F0}"/>
              </a:ext>
            </a:extLst>
          </p:cNvPr>
          <p:cNvSpPr txBox="1"/>
          <p:nvPr/>
        </p:nvSpPr>
        <p:spPr>
          <a:xfrm>
            <a:off x="5760662" y="4398728"/>
            <a:ext cx="986167" cy="230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0560"/>
            <a:r>
              <a:rPr lang="en-US" sz="896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Rp43.718.400,-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A4D9468-4D5A-0D97-2970-C6A076E491AE}"/>
              </a:ext>
            </a:extLst>
          </p:cNvPr>
          <p:cNvSpPr txBox="1"/>
          <p:nvPr/>
        </p:nvSpPr>
        <p:spPr>
          <a:xfrm>
            <a:off x="5760662" y="4288713"/>
            <a:ext cx="1010756" cy="199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0560"/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Pengembalian</a:t>
            </a:r>
            <a:r>
              <a:rPr lang="en-US" sz="697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697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</a:t>
            </a:r>
            <a:endParaRPr lang="en-US" sz="697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2BCE8E6-6D0A-ECBE-40C8-4640CA419241}"/>
              </a:ext>
            </a:extLst>
          </p:cNvPr>
          <p:cNvSpPr txBox="1"/>
          <p:nvPr/>
        </p:nvSpPr>
        <p:spPr>
          <a:xfrm>
            <a:off x="4685009" y="4409558"/>
            <a:ext cx="573380" cy="275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0560"/>
            <a:r>
              <a:rPr lang="en-US" sz="1195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110%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AE16674-6975-C5EF-D03C-0A8F6CA1C277}"/>
              </a:ext>
            </a:extLst>
          </p:cNvPr>
          <p:cNvCxnSpPr>
            <a:cxnSpLocks/>
          </p:cNvCxnSpPr>
          <p:nvPr/>
        </p:nvCxnSpPr>
        <p:spPr>
          <a:xfrm>
            <a:off x="6917411" y="4316126"/>
            <a:ext cx="12" cy="18282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CCDC122-93D6-3C68-7D45-240ECE9CE93B}"/>
              </a:ext>
            </a:extLst>
          </p:cNvPr>
          <p:cNvGrpSpPr/>
          <p:nvPr/>
        </p:nvGrpSpPr>
        <p:grpSpPr>
          <a:xfrm>
            <a:off x="5415029" y="4285872"/>
            <a:ext cx="358487" cy="358487"/>
            <a:chOff x="2544095" y="5083594"/>
            <a:chExt cx="360000" cy="36000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798CD7D-6EAC-6563-AFAD-1A040A3D358D}"/>
                </a:ext>
              </a:extLst>
            </p:cNvPr>
            <p:cNvSpPr/>
            <p:nvPr/>
          </p:nvSpPr>
          <p:spPr>
            <a:xfrm>
              <a:off x="2544095" y="508359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0560"/>
              <a:endParaRPr lang="en-US" sz="1792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20" name="Google Shape;8836;p88">
              <a:extLst>
                <a:ext uri="{FF2B5EF4-FFF2-40B4-BE49-F238E27FC236}">
                  <a16:creationId xmlns:a16="http://schemas.microsoft.com/office/drawing/2014/main" id="{935EC22C-53DE-87F3-63E2-5E5E62E6CFAC}"/>
                </a:ext>
              </a:extLst>
            </p:cNvPr>
            <p:cNvGrpSpPr/>
            <p:nvPr/>
          </p:nvGrpSpPr>
          <p:grpSpPr>
            <a:xfrm>
              <a:off x="2602911" y="5151199"/>
              <a:ext cx="242368" cy="224791"/>
              <a:chOff x="-62511900" y="4129100"/>
              <a:chExt cx="304050" cy="282000"/>
            </a:xfrm>
            <a:solidFill>
              <a:schemeClr val="accent1"/>
            </a:solidFill>
          </p:grpSpPr>
          <p:sp>
            <p:nvSpPr>
              <p:cNvPr id="121" name="Google Shape;8837;p88">
                <a:extLst>
                  <a:ext uri="{FF2B5EF4-FFF2-40B4-BE49-F238E27FC236}">
                    <a16:creationId xmlns:a16="http://schemas.microsoft.com/office/drawing/2014/main" id="{21175A3B-3140-95AB-8271-EF2A328DAD94}"/>
                  </a:ext>
                </a:extLst>
              </p:cNvPr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2" name="Google Shape;8838;p88">
                <a:extLst>
                  <a:ext uri="{FF2B5EF4-FFF2-40B4-BE49-F238E27FC236}">
                    <a16:creationId xmlns:a16="http://schemas.microsoft.com/office/drawing/2014/main" id="{573F66A6-C4E6-3711-E43F-BD7576FDB206}"/>
                  </a:ext>
                </a:extLst>
              </p:cNvPr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3" name="Google Shape;8839;p88">
                <a:extLst>
                  <a:ext uri="{FF2B5EF4-FFF2-40B4-BE49-F238E27FC236}">
                    <a16:creationId xmlns:a16="http://schemas.microsoft.com/office/drawing/2014/main" id="{3B5DA517-EE7D-E87C-924C-073B3CC19321}"/>
                  </a:ext>
                </a:extLst>
              </p:cNvPr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4" name="Google Shape;8840;p88">
                <a:extLst>
                  <a:ext uri="{FF2B5EF4-FFF2-40B4-BE49-F238E27FC236}">
                    <a16:creationId xmlns:a16="http://schemas.microsoft.com/office/drawing/2014/main" id="{13BF4994-1BD2-6D7F-32E1-4D30CEBB82C9}"/>
                  </a:ext>
                </a:extLst>
              </p:cNvPr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5" name="Google Shape;8841;p88">
                <a:extLst>
                  <a:ext uri="{FF2B5EF4-FFF2-40B4-BE49-F238E27FC236}">
                    <a16:creationId xmlns:a16="http://schemas.microsoft.com/office/drawing/2014/main" id="{3DCDADDD-E173-1EE6-782F-BF5D7CFAF676}"/>
                  </a:ext>
                </a:extLst>
              </p:cNvPr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041" tIns="91041" rIns="91041" bIns="91041" anchor="ctr" anchorCtr="0">
                <a:noAutofit/>
              </a:bodyPr>
              <a:lstStyle/>
              <a:p>
                <a:pPr defTabSz="910560"/>
                <a:endParaRPr sz="1792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B360D6-2861-3E15-45DE-A62FA7ACE004}"/>
              </a:ext>
            </a:extLst>
          </p:cNvPr>
          <p:cNvGrpSpPr/>
          <p:nvPr/>
        </p:nvGrpSpPr>
        <p:grpSpPr>
          <a:xfrm>
            <a:off x="2859418" y="5847665"/>
            <a:ext cx="360000" cy="360000"/>
            <a:chOff x="1346986" y="4326471"/>
            <a:chExt cx="360000" cy="360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495A42-F51B-A2DA-544F-A556E96CE032}"/>
                </a:ext>
              </a:extLst>
            </p:cNvPr>
            <p:cNvSpPr/>
            <p:nvPr/>
          </p:nvSpPr>
          <p:spPr>
            <a:xfrm>
              <a:off x="1346986" y="4326471"/>
              <a:ext cx="360000" cy="360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C21B1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8827;p88">
              <a:extLst>
                <a:ext uri="{FF2B5EF4-FFF2-40B4-BE49-F238E27FC236}">
                  <a16:creationId xmlns:a16="http://schemas.microsoft.com/office/drawing/2014/main" id="{20274566-F688-B5BB-C282-4774F72DB00B}"/>
                </a:ext>
              </a:extLst>
            </p:cNvPr>
            <p:cNvSpPr/>
            <p:nvPr/>
          </p:nvSpPr>
          <p:spPr>
            <a:xfrm>
              <a:off x="1436740" y="4391271"/>
              <a:ext cx="180493" cy="230400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C21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DB6E83-15C1-014D-D78C-49B35B1DEFA0}"/>
              </a:ext>
            </a:extLst>
          </p:cNvPr>
          <p:cNvGrpSpPr/>
          <p:nvPr/>
        </p:nvGrpSpPr>
        <p:grpSpPr>
          <a:xfrm>
            <a:off x="2859418" y="5437178"/>
            <a:ext cx="360000" cy="360000"/>
            <a:chOff x="1256794" y="3710820"/>
            <a:chExt cx="360000" cy="36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65C27E-9472-F08A-3A73-C3270F9143EB}"/>
                </a:ext>
              </a:extLst>
            </p:cNvPr>
            <p:cNvSpPr/>
            <p:nvPr/>
          </p:nvSpPr>
          <p:spPr>
            <a:xfrm>
              <a:off x="1256794" y="3710820"/>
              <a:ext cx="360000" cy="360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C21B1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8" name="Google Shape;8960;p88">
              <a:extLst>
                <a:ext uri="{FF2B5EF4-FFF2-40B4-BE49-F238E27FC236}">
                  <a16:creationId xmlns:a16="http://schemas.microsoft.com/office/drawing/2014/main" id="{79A37703-4C7E-D58F-D0F3-04512E78F19C}"/>
                </a:ext>
              </a:extLst>
            </p:cNvPr>
            <p:cNvGrpSpPr/>
            <p:nvPr/>
          </p:nvGrpSpPr>
          <p:grpSpPr>
            <a:xfrm>
              <a:off x="1312594" y="3775620"/>
              <a:ext cx="248400" cy="230400"/>
              <a:chOff x="2404875" y="3592725"/>
              <a:chExt cx="298525" cy="293825"/>
            </a:xfrm>
            <a:solidFill>
              <a:srgbClr val="C21B17"/>
            </a:solidFill>
          </p:grpSpPr>
          <p:sp>
            <p:nvSpPr>
              <p:cNvPr id="29" name="Google Shape;8961;p88">
                <a:extLst>
                  <a:ext uri="{FF2B5EF4-FFF2-40B4-BE49-F238E27FC236}">
                    <a16:creationId xmlns:a16="http://schemas.microsoft.com/office/drawing/2014/main" id="{CADE0301-E465-16B8-CCA4-69DEEBC77C6B}"/>
                  </a:ext>
                </a:extLst>
              </p:cNvPr>
              <p:cNvSpPr/>
              <p:nvPr/>
            </p:nvSpPr>
            <p:spPr>
              <a:xfrm>
                <a:off x="2404875" y="3747900"/>
                <a:ext cx="527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5546" extrusionOk="0">
                    <a:moveTo>
                      <a:pt x="378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5198"/>
                    </a:lnTo>
                    <a:cubicBezTo>
                      <a:pt x="0" y="5419"/>
                      <a:pt x="158" y="5545"/>
                      <a:pt x="378" y="5545"/>
                    </a:cubicBezTo>
                    <a:lnTo>
                      <a:pt x="1071" y="5545"/>
                    </a:lnTo>
                    <a:cubicBezTo>
                      <a:pt x="1670" y="5545"/>
                      <a:pt x="2111" y="5072"/>
                      <a:pt x="2111" y="4537"/>
                    </a:cubicBezTo>
                    <a:lnTo>
                      <a:pt x="2111" y="1040"/>
                    </a:lnTo>
                    <a:cubicBezTo>
                      <a:pt x="2111" y="441"/>
                      <a:pt x="1638" y="0"/>
                      <a:pt x="10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30" name="Google Shape;8962;p88">
                <a:extLst>
                  <a:ext uri="{FF2B5EF4-FFF2-40B4-BE49-F238E27FC236}">
                    <a16:creationId xmlns:a16="http://schemas.microsoft.com/office/drawing/2014/main" id="{E8D42376-0AF3-6410-3A77-5D48C94DC0AF}"/>
                  </a:ext>
                </a:extLst>
              </p:cNvPr>
              <p:cNvSpPr/>
              <p:nvPr/>
            </p:nvSpPr>
            <p:spPr>
              <a:xfrm>
                <a:off x="2458425" y="3592725"/>
                <a:ext cx="190625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6428" extrusionOk="0">
                    <a:moveTo>
                      <a:pt x="3781" y="631"/>
                    </a:moveTo>
                    <a:cubicBezTo>
                      <a:pt x="3970" y="631"/>
                      <a:pt x="4128" y="788"/>
                      <a:pt x="4128" y="977"/>
                    </a:cubicBezTo>
                    <a:lnTo>
                      <a:pt x="4128" y="1418"/>
                    </a:lnTo>
                    <a:cubicBezTo>
                      <a:pt x="4380" y="1481"/>
                      <a:pt x="4569" y="1639"/>
                      <a:pt x="4758" y="1860"/>
                    </a:cubicBezTo>
                    <a:cubicBezTo>
                      <a:pt x="4884" y="2017"/>
                      <a:pt x="4884" y="2206"/>
                      <a:pt x="4726" y="2332"/>
                    </a:cubicBezTo>
                    <a:cubicBezTo>
                      <a:pt x="4657" y="2373"/>
                      <a:pt x="4583" y="2397"/>
                      <a:pt x="4510" y="2397"/>
                    </a:cubicBezTo>
                    <a:cubicBezTo>
                      <a:pt x="4416" y="2397"/>
                      <a:pt x="4325" y="2358"/>
                      <a:pt x="4254" y="2269"/>
                    </a:cubicBezTo>
                    <a:cubicBezTo>
                      <a:pt x="4114" y="2106"/>
                      <a:pt x="3957" y="2012"/>
                      <a:pt x="3821" y="2012"/>
                    </a:cubicBezTo>
                    <a:cubicBezTo>
                      <a:pt x="3773" y="2012"/>
                      <a:pt x="3728" y="2024"/>
                      <a:pt x="3687" y="2049"/>
                    </a:cubicBezTo>
                    <a:cubicBezTo>
                      <a:pt x="3592" y="2080"/>
                      <a:pt x="3466" y="2238"/>
                      <a:pt x="3466" y="2364"/>
                    </a:cubicBezTo>
                    <a:cubicBezTo>
                      <a:pt x="3466" y="2553"/>
                      <a:pt x="3624" y="2710"/>
                      <a:pt x="3813" y="2710"/>
                    </a:cubicBezTo>
                    <a:cubicBezTo>
                      <a:pt x="4411" y="2710"/>
                      <a:pt x="4852" y="3183"/>
                      <a:pt x="4852" y="3750"/>
                    </a:cubicBezTo>
                    <a:cubicBezTo>
                      <a:pt x="4852" y="4159"/>
                      <a:pt x="4600" y="4537"/>
                      <a:pt x="4222" y="4663"/>
                    </a:cubicBezTo>
                    <a:lnTo>
                      <a:pt x="4159" y="4663"/>
                    </a:lnTo>
                    <a:lnTo>
                      <a:pt x="4159" y="5073"/>
                    </a:lnTo>
                    <a:cubicBezTo>
                      <a:pt x="4159" y="5262"/>
                      <a:pt x="4002" y="5420"/>
                      <a:pt x="3813" y="5420"/>
                    </a:cubicBezTo>
                    <a:cubicBezTo>
                      <a:pt x="3624" y="5420"/>
                      <a:pt x="3466" y="5262"/>
                      <a:pt x="3466" y="5073"/>
                    </a:cubicBezTo>
                    <a:lnTo>
                      <a:pt x="3466" y="4663"/>
                    </a:lnTo>
                    <a:cubicBezTo>
                      <a:pt x="3277" y="4600"/>
                      <a:pt x="3119" y="4537"/>
                      <a:pt x="2962" y="4348"/>
                    </a:cubicBezTo>
                    <a:cubicBezTo>
                      <a:pt x="2836" y="4254"/>
                      <a:pt x="2804" y="4002"/>
                      <a:pt x="2962" y="3876"/>
                    </a:cubicBezTo>
                    <a:cubicBezTo>
                      <a:pt x="3013" y="3825"/>
                      <a:pt x="3108" y="3793"/>
                      <a:pt x="3206" y="3793"/>
                    </a:cubicBezTo>
                    <a:cubicBezTo>
                      <a:pt x="3290" y="3793"/>
                      <a:pt x="3376" y="3817"/>
                      <a:pt x="3435" y="3876"/>
                    </a:cubicBezTo>
                    <a:cubicBezTo>
                      <a:pt x="3549" y="3990"/>
                      <a:pt x="3679" y="4071"/>
                      <a:pt x="3803" y="4071"/>
                    </a:cubicBezTo>
                    <a:cubicBezTo>
                      <a:pt x="3850" y="4071"/>
                      <a:pt x="3895" y="4059"/>
                      <a:pt x="3939" y="4033"/>
                    </a:cubicBezTo>
                    <a:cubicBezTo>
                      <a:pt x="4065" y="4002"/>
                      <a:pt x="4128" y="3844"/>
                      <a:pt x="4128" y="3718"/>
                    </a:cubicBezTo>
                    <a:cubicBezTo>
                      <a:pt x="4128" y="3529"/>
                      <a:pt x="3970" y="3372"/>
                      <a:pt x="3781" y="3372"/>
                    </a:cubicBezTo>
                    <a:cubicBezTo>
                      <a:pt x="3182" y="3372"/>
                      <a:pt x="2741" y="2899"/>
                      <a:pt x="2741" y="2364"/>
                    </a:cubicBezTo>
                    <a:cubicBezTo>
                      <a:pt x="2741" y="1954"/>
                      <a:pt x="3025" y="1576"/>
                      <a:pt x="3435" y="1418"/>
                    </a:cubicBezTo>
                    <a:lnTo>
                      <a:pt x="3435" y="977"/>
                    </a:lnTo>
                    <a:cubicBezTo>
                      <a:pt x="3435" y="788"/>
                      <a:pt x="3592" y="631"/>
                      <a:pt x="3781" y="631"/>
                    </a:cubicBezTo>
                    <a:close/>
                    <a:moveTo>
                      <a:pt x="3813" y="1"/>
                    </a:moveTo>
                    <a:cubicBezTo>
                      <a:pt x="1733" y="1"/>
                      <a:pt x="0" y="1734"/>
                      <a:pt x="0" y="3813"/>
                    </a:cubicBezTo>
                    <a:cubicBezTo>
                      <a:pt x="0" y="4537"/>
                      <a:pt x="190" y="5231"/>
                      <a:pt x="536" y="5829"/>
                    </a:cubicBezTo>
                    <a:cubicBezTo>
                      <a:pt x="1009" y="5546"/>
                      <a:pt x="1544" y="5420"/>
                      <a:pt x="2080" y="5420"/>
                    </a:cubicBezTo>
                    <a:cubicBezTo>
                      <a:pt x="2146" y="5414"/>
                      <a:pt x="2213" y="5411"/>
                      <a:pt x="2279" y="5411"/>
                    </a:cubicBezTo>
                    <a:cubicBezTo>
                      <a:pt x="2936" y="5411"/>
                      <a:pt x="3587" y="5692"/>
                      <a:pt x="4159" y="6207"/>
                    </a:cubicBezTo>
                    <a:lnTo>
                      <a:pt x="5892" y="6207"/>
                    </a:lnTo>
                    <a:cubicBezTo>
                      <a:pt x="6144" y="6207"/>
                      <a:pt x="6364" y="6302"/>
                      <a:pt x="6585" y="6428"/>
                    </a:cubicBezTo>
                    <a:cubicBezTo>
                      <a:pt x="7215" y="5735"/>
                      <a:pt x="7625" y="4789"/>
                      <a:pt x="7625" y="3813"/>
                    </a:cubicBezTo>
                    <a:cubicBezTo>
                      <a:pt x="7625" y="1734"/>
                      <a:pt x="5892" y="1"/>
                      <a:pt x="38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31" name="Google Shape;8963;p88">
                <a:extLst>
                  <a:ext uri="{FF2B5EF4-FFF2-40B4-BE49-F238E27FC236}">
                    <a16:creationId xmlns:a16="http://schemas.microsoft.com/office/drawing/2014/main" id="{BA655021-3091-3978-DE10-FC17C942DA03}"/>
                  </a:ext>
                </a:extLst>
              </p:cNvPr>
              <p:cNvSpPr/>
              <p:nvPr/>
            </p:nvSpPr>
            <p:spPr>
              <a:xfrm>
                <a:off x="2474975" y="3742775"/>
                <a:ext cx="228425" cy="12565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5026" extrusionOk="0">
                    <a:moveTo>
                      <a:pt x="1422" y="0"/>
                    </a:moveTo>
                    <a:cubicBezTo>
                      <a:pt x="918" y="0"/>
                      <a:pt x="416" y="160"/>
                      <a:pt x="0" y="457"/>
                    </a:cubicBezTo>
                    <a:lnTo>
                      <a:pt x="0" y="5025"/>
                    </a:lnTo>
                    <a:lnTo>
                      <a:pt x="5230" y="5025"/>
                    </a:lnTo>
                    <a:cubicBezTo>
                      <a:pt x="5923" y="5025"/>
                      <a:pt x="6490" y="4679"/>
                      <a:pt x="6900" y="4143"/>
                    </a:cubicBezTo>
                    <a:lnTo>
                      <a:pt x="8916" y="1245"/>
                    </a:lnTo>
                    <a:cubicBezTo>
                      <a:pt x="9137" y="930"/>
                      <a:pt x="9074" y="489"/>
                      <a:pt x="8727" y="268"/>
                    </a:cubicBezTo>
                    <a:cubicBezTo>
                      <a:pt x="8633" y="221"/>
                      <a:pt x="8517" y="196"/>
                      <a:pt x="8398" y="196"/>
                    </a:cubicBezTo>
                    <a:cubicBezTo>
                      <a:pt x="8196" y="196"/>
                      <a:pt x="7983" y="268"/>
                      <a:pt x="7845" y="426"/>
                    </a:cubicBezTo>
                    <a:lnTo>
                      <a:pt x="5955" y="2726"/>
                    </a:lnTo>
                    <a:cubicBezTo>
                      <a:pt x="5829" y="2883"/>
                      <a:pt x="5545" y="2978"/>
                      <a:pt x="5419" y="2978"/>
                    </a:cubicBezTo>
                    <a:lnTo>
                      <a:pt x="3119" y="2978"/>
                    </a:lnTo>
                    <a:cubicBezTo>
                      <a:pt x="2899" y="2978"/>
                      <a:pt x="2741" y="2820"/>
                      <a:pt x="2741" y="2631"/>
                    </a:cubicBezTo>
                    <a:cubicBezTo>
                      <a:pt x="2741" y="2411"/>
                      <a:pt x="2899" y="2253"/>
                      <a:pt x="3119" y="2253"/>
                    </a:cubicBezTo>
                    <a:lnTo>
                      <a:pt x="5198" y="2253"/>
                    </a:lnTo>
                    <a:cubicBezTo>
                      <a:pt x="5576" y="2253"/>
                      <a:pt x="5923" y="1938"/>
                      <a:pt x="5923" y="1560"/>
                    </a:cubicBezTo>
                    <a:cubicBezTo>
                      <a:pt x="5923" y="1150"/>
                      <a:pt x="5576" y="835"/>
                      <a:pt x="5198" y="835"/>
                    </a:cubicBezTo>
                    <a:lnTo>
                      <a:pt x="3340" y="835"/>
                    </a:lnTo>
                    <a:cubicBezTo>
                      <a:pt x="3182" y="835"/>
                      <a:pt x="3088" y="741"/>
                      <a:pt x="2962" y="615"/>
                    </a:cubicBezTo>
                    <a:cubicBezTo>
                      <a:pt x="2773" y="426"/>
                      <a:pt x="2520" y="300"/>
                      <a:pt x="2300" y="174"/>
                    </a:cubicBezTo>
                    <a:cubicBezTo>
                      <a:pt x="2019" y="56"/>
                      <a:pt x="1720" y="0"/>
                      <a:pt x="14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DB0C4E7-7039-05D2-8D30-C647526DD3F8}"/>
              </a:ext>
            </a:extLst>
          </p:cNvPr>
          <p:cNvSpPr txBox="1"/>
          <p:nvPr/>
        </p:nvSpPr>
        <p:spPr>
          <a:xfrm>
            <a:off x="351665" y="9335313"/>
            <a:ext cx="6896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Catatan</a:t>
            </a:r>
            <a:r>
              <a:rPr lang="en-US" sz="7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Meninggal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Dunia pada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akhir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Tahun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Polis</a:t>
            </a:r>
          </a:p>
          <a:p>
            <a:pPr marL="228600" indent="-228600">
              <a:buFont typeface="+mj-lt"/>
              <a:buAutoNum type="arabicParenR"/>
            </a:pP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Akhir Polis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sebagai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Pengembalian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Premi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dibayarkan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pada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saat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Masa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Pertanggungan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berakhir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230400"/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Apabila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Penebusan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Polis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dilakukan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pada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saat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akhir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Tahun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Polis ke-7,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maka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Generali Indonesia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akan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mengembalikan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85%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Premi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telah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dibayarkan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oleh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Pemegang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Polis dan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apabila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Penebusan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Polis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dilakukan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pada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saat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akhir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Tahun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Polis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maka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pengembalian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Premi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akan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diperhitungkan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secara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proporsional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sesuai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700" dirty="0" err="1">
                <a:latin typeface="Helvetica" panose="020B0604020202020204" pitchFamily="34" charset="0"/>
                <a:cs typeface="Helvetica" panose="020B0604020202020204" pitchFamily="34" charset="0"/>
              </a:rPr>
              <a:t>ketentuan</a:t>
            </a:r>
            <a:r>
              <a:rPr lang="en-US" sz="700" dirty="0">
                <a:latin typeface="Helvetica" panose="020B0604020202020204" pitchFamily="34" charset="0"/>
                <a:cs typeface="Helvetica" panose="020B0604020202020204" pitchFamily="34" charset="0"/>
              </a:rPr>
              <a:t> Generali Indonesia.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6" name="AutoShape 6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7209" y="438446"/>
            <a:ext cx="4291170" cy="89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436"/>
              </a:lnSpc>
            </a:pPr>
            <a:r>
              <a:rPr lang="en-US" sz="2987" dirty="0" err="1">
                <a:solidFill>
                  <a:srgbClr val="FFFFFF"/>
                </a:solidFill>
                <a:latin typeface="Helvetica"/>
              </a:rPr>
              <a:t>Pengecualian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dan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Risiko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Produk</a:t>
            </a:r>
            <a:endParaRPr lang="en-US" sz="2987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5145" y="1963697"/>
            <a:ext cx="6617947" cy="19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672"/>
              </a:lnSpc>
            </a:pPr>
            <a:r>
              <a:rPr lang="en-US" sz="1195" dirty="0">
                <a:solidFill>
                  <a:srgbClr val="C21B17"/>
                </a:solidFill>
                <a:latin typeface="HelveticaNeue 3"/>
              </a:rPr>
              <a:t>PENGECUALIAN MANFAAT ASURANSI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7210" y="2264227"/>
            <a:ext cx="6617947" cy="18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592"/>
              </a:lnSpc>
            </a:pPr>
            <a:r>
              <a:rPr lang="en-US" sz="800" dirty="0">
                <a:solidFill>
                  <a:srgbClr val="6F7072"/>
                </a:solidFill>
                <a:latin typeface="Helvetica"/>
              </a:rPr>
              <a:t>Hal-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hal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berikut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dapat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membatalkan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Dasar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risiko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Penyakit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Kritis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yaitu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3080" y="8988077"/>
            <a:ext cx="6617947" cy="99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995" dirty="0" err="1">
                <a:solidFill>
                  <a:srgbClr val="6F7072"/>
                </a:solidFill>
                <a:latin typeface="Helvetica"/>
              </a:rPr>
              <a:t>Pertanggungan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menjadi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batal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apabila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Anda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memberikan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informasi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sebenar-benarnya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saat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mengajukan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Surat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Permohonan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Jiwa (SPAJ).</a:t>
            </a:r>
          </a:p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995" dirty="0" err="1">
                <a:solidFill>
                  <a:srgbClr val="6F7072"/>
                </a:solidFill>
                <a:latin typeface="Helvetica"/>
              </a:rPr>
              <a:t>Pertanggungan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menjadi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batal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apabila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Anda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membayar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Premi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setelah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melewati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periode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Masa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Leluasa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.</a:t>
            </a:r>
          </a:p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995" dirty="0">
                <a:solidFill>
                  <a:srgbClr val="6F7072"/>
                </a:solidFill>
                <a:latin typeface="Helvetica"/>
              </a:rPr>
              <a:t>Generali Indonesia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dapat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menolak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pengajuan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klaim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apabila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terjadi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kondisi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pada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Pengecualian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sebagaimana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disebutkan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RIPLAY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Umum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995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995" dirty="0">
                <a:solidFill>
                  <a:srgbClr val="6F7072"/>
                </a:solidFill>
                <a:latin typeface="Helvetica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5145" y="2515178"/>
            <a:ext cx="6610012" cy="4075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Penyakit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Kritis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terjadi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pada Masa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Tunggu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800" dirty="0">
                <a:solidFill>
                  <a:srgbClr val="6F7072"/>
                </a:solidFill>
                <a:latin typeface="Helvetica"/>
              </a:rPr>
              <a:t>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disebabkan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Keadaan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Sudah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Ada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Sebelumnya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kecuali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ditentukan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lain oleh Generali Indonesia di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Polis;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800" dirty="0">
                <a:solidFill>
                  <a:srgbClr val="6F7072"/>
                </a:solidFill>
                <a:latin typeface="Helvetica"/>
              </a:rPr>
              <a:t>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disebabkan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hal-hal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dicantumkan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di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bawah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ini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:</a:t>
            </a: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>
                <a:solidFill>
                  <a:srgbClr val="6F7072"/>
                </a:solidFill>
                <a:latin typeface="Helvetica"/>
              </a:rPr>
              <a:t>Tindakan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percobaan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bunuh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usaha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untuk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menyakiti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sendiri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keadaan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waras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maupun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waras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dilakukan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sendiri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dan/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orang lain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perintah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berkepentingan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Peperangan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keadaan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bahaya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perang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darurat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perang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baik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dinyatakan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Melakukan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dan/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berpartisipasi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aktif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demonstrasi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pemogokan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kerusuhan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huru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-hara,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pemberontakan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pengambil-alihan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kekuasaan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perbuatan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melanggar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hukum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Sebagai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penumpang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awak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pesawat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udara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selain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pada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penerbangan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komersial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terjadwal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berlisensi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Penyalahgunaan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dan/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segala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tindakan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berhubungan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pemakaian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alkohol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narkotika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obat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bius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zat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terlarang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racun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gas,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limbah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jenis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apapun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radiasi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nuklir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sejenisnya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dilakukan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secara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sengaja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sengaja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karena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berhubungan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risiko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pekerjaan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profesi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Tertanggung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Melakukan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aktifitas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berbahaya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di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tanah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di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udara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maupun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di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air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seperti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terjun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payung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menyelam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terbang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layang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balap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mobil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balap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perahu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motor,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balap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motor dan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sejenisnya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bungee jumping,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arung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jeram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olah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raga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kontak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fisik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panjat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tebing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penelusuran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gua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tinju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jenis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olah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raga/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aktifitas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bela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lainnya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dan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jenis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olah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raga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berisiko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lainnya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Kelainan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Bawaan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Kelainan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jiwa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cacat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mental, neurosis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selain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Penyakit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Kritis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sejenis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ditanggung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disebutkan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pada Daftar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Penyakit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Kritis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psikosomatis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psikosis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540000" lvl="1" indent="-285750" algn="just" defTabSz="910560">
              <a:lnSpc>
                <a:spcPts val="1592"/>
              </a:lnSpc>
              <a:buFont typeface="+mj-lt"/>
              <a:buAutoNum type="romanLcPeriod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Adanya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Acquired Immune Deficiency Syndrome (AIDS)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Human Immunodeficiency Virus (HIV)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tubuh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Tertanggung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kecuali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AIDS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HIV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ditanggung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disebutkan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pada Daftar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Penyakit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Kritis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.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72732147-CB51-4A52-0699-80BB861209E9}"/>
              </a:ext>
            </a:extLst>
          </p:cNvPr>
          <p:cNvSpPr txBox="1"/>
          <p:nvPr/>
        </p:nvSpPr>
        <p:spPr>
          <a:xfrm>
            <a:off x="423663" y="6670900"/>
            <a:ext cx="6617947" cy="18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592"/>
              </a:lnSpc>
            </a:pPr>
            <a:r>
              <a:rPr lang="en-US" sz="800" dirty="0">
                <a:solidFill>
                  <a:srgbClr val="6F7072"/>
                </a:solidFill>
                <a:latin typeface="Helvetica"/>
              </a:rPr>
              <a:t>Hal-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hal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berikut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dapat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membatalkan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Asuransi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Dasar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risiko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Meninggal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Dunia,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yaitu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3FE54051-6010-4A62-F0D2-A6FF0FAA7FEE}"/>
              </a:ext>
            </a:extLst>
          </p:cNvPr>
          <p:cNvSpPr txBox="1"/>
          <p:nvPr/>
        </p:nvSpPr>
        <p:spPr>
          <a:xfrm>
            <a:off x="431599" y="6934551"/>
            <a:ext cx="6610012" cy="1616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800" dirty="0">
                <a:solidFill>
                  <a:srgbClr val="6F7072"/>
                </a:solidFill>
                <a:latin typeface="Helvetica"/>
              </a:rPr>
              <a:t>Tindakan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bunuh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keadaan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waras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maupun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waras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dilakukan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sendiri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dan/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orang lain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perintah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berkepentingan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pertanggungan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jika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tindakan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itu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terjadi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kurun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waktu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1 (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satu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)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tahun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sejak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Tanggal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Terbit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Polis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Tanggal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Pemulihan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Polis, mana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terjadi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paling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akhir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Perang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termasuk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namun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terbatas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pada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invasi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pemberontakan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revolusi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perlawanan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terhadap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pemerintah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perebutan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kekuasaan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militer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ikut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serta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dalam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huru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hara,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pemogokan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kerusuhan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sipil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Dengan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sengaja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melakukan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perbuatan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melawan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hukum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tindak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kejahatan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teror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percobaan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tindak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kejahatan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baik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aktif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maupun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tidak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yang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dilakukan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oleh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Pemegang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Polis,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Tertanggung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,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Penerima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Manfaat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;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atau</a:t>
            </a:r>
            <a:endParaRPr lang="en-US" sz="800" dirty="0">
              <a:solidFill>
                <a:srgbClr val="6F7072"/>
              </a:solidFill>
              <a:latin typeface="Helvetica"/>
            </a:endParaRPr>
          </a:p>
          <a:p>
            <a:pPr marL="214992" lvl="1" indent="-107497" algn="just" defTabSz="910560">
              <a:lnSpc>
                <a:spcPts val="1592"/>
              </a:lnSpc>
              <a:buFont typeface="Arial"/>
              <a:buChar char="•"/>
            </a:pPr>
            <a:r>
              <a:rPr lang="en-US" sz="800" dirty="0" err="1">
                <a:solidFill>
                  <a:srgbClr val="6F7072"/>
                </a:solidFill>
                <a:latin typeface="Helvetica"/>
              </a:rPr>
              <a:t>Hukuman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mati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berdasarkan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putusan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 badan </a:t>
            </a:r>
            <a:r>
              <a:rPr lang="en-US" sz="800" dirty="0" err="1">
                <a:solidFill>
                  <a:srgbClr val="6F7072"/>
                </a:solidFill>
                <a:latin typeface="Helvetica"/>
              </a:rPr>
              <a:t>peradilan</a:t>
            </a:r>
            <a:r>
              <a:rPr lang="en-US" sz="800" dirty="0">
                <a:solidFill>
                  <a:srgbClr val="6F7072"/>
                </a:solidFill>
                <a:latin typeface="Helvetica"/>
              </a:rPr>
              <a:t>.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A0EF3E5C-4BF7-181E-E992-53D9F432E27B}"/>
              </a:ext>
            </a:extLst>
          </p:cNvPr>
          <p:cNvSpPr txBox="1"/>
          <p:nvPr/>
        </p:nvSpPr>
        <p:spPr>
          <a:xfrm>
            <a:off x="483141" y="8728875"/>
            <a:ext cx="6617947" cy="19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910560">
              <a:lnSpc>
                <a:spcPts val="1672"/>
              </a:lnSpc>
            </a:pPr>
            <a:r>
              <a:rPr lang="en-US" sz="1195" dirty="0">
                <a:solidFill>
                  <a:srgbClr val="C21B17"/>
                </a:solidFill>
                <a:latin typeface="HelveticaNeue 3"/>
              </a:rPr>
              <a:t>RISIKO PENGGUNAAN PRODUK</a:t>
            </a:r>
          </a:p>
        </p:txBody>
      </p:sp>
    </p:spTree>
    <p:extLst>
      <p:ext uri="{BB962C8B-B14F-4D97-AF65-F5344CB8AC3E}">
        <p14:creationId xmlns:p14="http://schemas.microsoft.com/office/powerpoint/2010/main" val="387882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9" name="AutoShape 9"/>
          <p:cNvSpPr/>
          <p:nvPr/>
        </p:nvSpPr>
        <p:spPr>
          <a:xfrm rot="5400000">
            <a:off x="950836" y="10366594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29653" y="10279620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7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5145" y="1925843"/>
            <a:ext cx="6617947" cy="2440215"/>
            <a:chOff x="0" y="-65408"/>
            <a:chExt cx="2381730" cy="878208"/>
          </a:xfrm>
        </p:grpSpPr>
        <p:sp>
          <p:nvSpPr>
            <p:cNvPr id="17" name="Freeform 17"/>
            <p:cNvSpPr/>
            <p:nvPr/>
          </p:nvSpPr>
          <p:spPr>
            <a:xfrm>
              <a:off x="0" y="-65408"/>
              <a:ext cx="2381730" cy="374146"/>
            </a:xfrm>
            <a:custGeom>
              <a:avLst/>
              <a:gdLst/>
              <a:ahLst/>
              <a:cxnLst/>
              <a:rect l="l" t="t" r="r" b="b"/>
              <a:pathLst>
                <a:path w="2381730" h="290447">
                  <a:moveTo>
                    <a:pt x="0" y="0"/>
                  </a:moveTo>
                  <a:lnTo>
                    <a:pt x="2381730" y="0"/>
                  </a:lnTo>
                  <a:lnTo>
                    <a:pt x="2381730" y="290447"/>
                  </a:lnTo>
                  <a:lnTo>
                    <a:pt x="0" y="290447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pPr defTabSz="910560"/>
              <a:endParaRPr lang="en-ID" sz="1792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46048" y="1952594"/>
            <a:ext cx="5323558" cy="980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0560">
              <a:lnSpc>
                <a:spcPts val="1255"/>
              </a:lnSpc>
            </a:pP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Persyaratan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Mengajukan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Permohonan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Asuransi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Jiwa 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Surat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Permohonan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Jiwa (SPAJ);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identitas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berlaku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RIPLAY Personal;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pendukung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lainnya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(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bila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797" dirty="0" err="1">
                <a:solidFill>
                  <a:srgbClr val="707070"/>
                </a:solidFill>
                <a:latin typeface="Helvetica"/>
              </a:rPr>
              <a:t>membutuhkannya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)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sebagai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syarat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penerbitan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34" y="2281035"/>
            <a:ext cx="495570" cy="49557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455145" y="4022646"/>
            <a:ext cx="6617947" cy="2364337"/>
            <a:chOff x="0" y="-38100"/>
            <a:chExt cx="2381730" cy="8509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81730" cy="696686"/>
            </a:xfrm>
            <a:custGeom>
              <a:avLst/>
              <a:gdLst/>
              <a:ahLst/>
              <a:cxnLst/>
              <a:rect l="l" t="t" r="r" b="b"/>
              <a:pathLst>
                <a:path w="2381730" h="654625">
                  <a:moveTo>
                    <a:pt x="0" y="0"/>
                  </a:moveTo>
                  <a:lnTo>
                    <a:pt x="2381730" y="0"/>
                  </a:lnTo>
                  <a:lnTo>
                    <a:pt x="2381730" y="654625"/>
                  </a:lnTo>
                  <a:lnTo>
                    <a:pt x="0" y="654625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701650" y="4128512"/>
            <a:ext cx="5112030" cy="1810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0560">
              <a:lnSpc>
                <a:spcPts val="1255"/>
              </a:lnSpc>
            </a:pPr>
            <a:r>
              <a:rPr lang="en-US" sz="896" dirty="0">
                <a:solidFill>
                  <a:srgbClr val="707070"/>
                </a:solidFill>
                <a:latin typeface="HelveticaNeue 3"/>
              </a:rPr>
              <a:t>Masa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Mempelajari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Polis </a:t>
            </a:r>
          </a:p>
          <a:p>
            <a:pPr marL="193494" lvl="1" indent="-96747" algn="just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memiliki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waktu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mempelajari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selama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14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kalender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sejak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tanggal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Polis.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Pastikan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memahami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produk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ini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baik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 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dapat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menghubungi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Tenaga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Pemasar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atau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mendapatkan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penjelasan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lebih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lanjut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 </a:t>
            </a:r>
          </a:p>
          <a:p>
            <a:pPr marL="193494" lvl="1" indent="-96747" algn="just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dapat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membatalkan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tidak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menyetujui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syarat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ketentuan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tertera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di Polis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karena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alasan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apapun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Pembatalan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dapat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lakukan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selama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periode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masa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mempelajari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Polis;</a:t>
            </a:r>
          </a:p>
          <a:p>
            <a:pPr marL="193494" lvl="1" indent="-96747" algn="just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Atas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pembatalan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mengembalikan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mengurangi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biaya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administrasi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biaya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pemeriksaan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kesehatan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(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jika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ada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).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Pembatalan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ini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juga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membebaskan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jawab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apapun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sejak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Tanggal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Terbit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Polis.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380" y="4280272"/>
            <a:ext cx="534412" cy="534412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47209" y="476386"/>
            <a:ext cx="4608000" cy="79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077"/>
              </a:lnSpc>
            </a:pPr>
            <a:r>
              <a:rPr lang="en-US" sz="2987" dirty="0" err="1">
                <a:solidFill>
                  <a:srgbClr val="FFFFFF"/>
                </a:solidFill>
                <a:latin typeface="Helvetica"/>
              </a:rPr>
              <a:t>Persyaratan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dan</a:t>
            </a:r>
          </a:p>
          <a:p>
            <a:pPr defTabSz="910560">
              <a:lnSpc>
                <a:spcPts val="3077"/>
              </a:lnSpc>
            </a:pPr>
            <a:r>
              <a:rPr lang="en-US" sz="2987" dirty="0">
                <a:solidFill>
                  <a:srgbClr val="FFFFFF"/>
                </a:solidFill>
                <a:latin typeface="Helvetica"/>
              </a:rPr>
              <a:t>Tata Cara</a:t>
            </a:r>
          </a:p>
        </p:txBody>
      </p:sp>
      <p:grpSp>
        <p:nvGrpSpPr>
          <p:cNvPr id="34" name="Group 16">
            <a:extLst>
              <a:ext uri="{FF2B5EF4-FFF2-40B4-BE49-F238E27FC236}">
                <a16:creationId xmlns:a16="http://schemas.microsoft.com/office/drawing/2014/main" id="{C86E0473-C2CA-1434-587A-6A81F3A1C57B}"/>
              </a:ext>
            </a:extLst>
          </p:cNvPr>
          <p:cNvGrpSpPr/>
          <p:nvPr/>
        </p:nvGrpSpPr>
        <p:grpSpPr>
          <a:xfrm>
            <a:off x="423663" y="3064039"/>
            <a:ext cx="6617947" cy="2421692"/>
            <a:chOff x="0" y="-58742"/>
            <a:chExt cx="2381730" cy="871542"/>
          </a:xfrm>
        </p:grpSpPr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06A8949A-9DA4-9012-60BA-5C7F56434EED}"/>
                </a:ext>
              </a:extLst>
            </p:cNvPr>
            <p:cNvSpPr/>
            <p:nvPr/>
          </p:nvSpPr>
          <p:spPr>
            <a:xfrm>
              <a:off x="0" y="-58742"/>
              <a:ext cx="2381730" cy="335441"/>
            </a:xfrm>
            <a:custGeom>
              <a:avLst/>
              <a:gdLst/>
              <a:ahLst/>
              <a:cxnLst/>
              <a:rect l="l" t="t" r="r" b="b"/>
              <a:pathLst>
                <a:path w="2381730" h="290447">
                  <a:moveTo>
                    <a:pt x="0" y="0"/>
                  </a:moveTo>
                  <a:lnTo>
                    <a:pt x="2381730" y="0"/>
                  </a:lnTo>
                  <a:lnTo>
                    <a:pt x="2381730" y="290447"/>
                  </a:lnTo>
                  <a:lnTo>
                    <a:pt x="0" y="290447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pPr defTabSz="910560"/>
              <a:endParaRPr lang="en-ID" sz="1792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73DD9203-6F2C-25FF-1657-00F7EFDC9BF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" name="TextBox 19">
            <a:extLst>
              <a:ext uri="{FF2B5EF4-FFF2-40B4-BE49-F238E27FC236}">
                <a16:creationId xmlns:a16="http://schemas.microsoft.com/office/drawing/2014/main" id="{31A0183F-B46B-1E5F-473F-732D6B22FE1C}"/>
              </a:ext>
            </a:extLst>
          </p:cNvPr>
          <p:cNvSpPr txBox="1"/>
          <p:nvPr/>
        </p:nvSpPr>
        <p:spPr>
          <a:xfrm>
            <a:off x="1714566" y="3065523"/>
            <a:ext cx="5112030" cy="814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0560">
              <a:lnSpc>
                <a:spcPts val="1255"/>
              </a:lnSpc>
            </a:pP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Kewajiban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Membayar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Premi</a:t>
            </a:r>
            <a:endParaRPr lang="en-US" sz="896" dirty="0">
              <a:solidFill>
                <a:srgbClr val="707070"/>
              </a:solidFill>
              <a:latin typeface="HelveticaNeue 3"/>
            </a:endParaRP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Anda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wajib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membayar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pertama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mengajukan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SPAJ.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sesuai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besaran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pada RIPLAY Personal;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Silahkan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mencantumkan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nama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Generali Indonesia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sebagai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 Generali Indonesia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menyatakan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lunas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sesuai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tanggal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penerimaan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Premi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5252260-7FC7-8555-DADD-22929343C6F6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36" y="3121396"/>
            <a:ext cx="769665" cy="872783"/>
          </a:xfrm>
          <a:prstGeom prst="rect">
            <a:avLst/>
          </a:prstGeom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8D075861-6ABD-85B3-6723-F66D29300203}"/>
              </a:ext>
            </a:extLst>
          </p:cNvPr>
          <p:cNvGrpSpPr/>
          <p:nvPr/>
        </p:nvGrpSpPr>
        <p:grpSpPr>
          <a:xfrm>
            <a:off x="455145" y="6028824"/>
            <a:ext cx="6617947" cy="2364334"/>
            <a:chOff x="0" y="-38100"/>
            <a:chExt cx="2381730" cy="8509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86D53A9-9DB9-8D7C-2E04-3455044610E9}"/>
                </a:ext>
              </a:extLst>
            </p:cNvPr>
            <p:cNvSpPr/>
            <p:nvPr/>
          </p:nvSpPr>
          <p:spPr>
            <a:xfrm>
              <a:off x="0" y="0"/>
              <a:ext cx="2381730" cy="322540"/>
            </a:xfrm>
            <a:custGeom>
              <a:avLst/>
              <a:gdLst/>
              <a:ahLst/>
              <a:cxnLst/>
              <a:rect l="l" t="t" r="r" b="b"/>
              <a:pathLst>
                <a:path w="2381730" h="298285">
                  <a:moveTo>
                    <a:pt x="0" y="0"/>
                  </a:moveTo>
                  <a:lnTo>
                    <a:pt x="2381730" y="0"/>
                  </a:lnTo>
                  <a:lnTo>
                    <a:pt x="2381730" y="298285"/>
                  </a:lnTo>
                  <a:lnTo>
                    <a:pt x="0" y="298285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254F535-A521-5054-AB08-D8090104206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Picture 15">
            <a:extLst>
              <a:ext uri="{FF2B5EF4-FFF2-40B4-BE49-F238E27FC236}">
                <a16:creationId xmlns:a16="http://schemas.microsoft.com/office/drawing/2014/main" id="{60CB63ED-AEF5-ED6A-2CDB-30318A892A2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0570" y="6319929"/>
            <a:ext cx="462223" cy="462223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801D4E10-7D7C-5507-FAAE-F5ADA1F6A7FF}"/>
              </a:ext>
            </a:extLst>
          </p:cNvPr>
          <p:cNvSpPr txBox="1"/>
          <p:nvPr/>
        </p:nvSpPr>
        <p:spPr>
          <a:xfrm>
            <a:off x="1746048" y="6175112"/>
            <a:ext cx="5113078" cy="81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255"/>
              </a:lnSpc>
            </a:pP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Persyaratan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Mengajukan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Neue 3"/>
              </a:rPr>
              <a:t>Penebusan</a:t>
            </a:r>
            <a:r>
              <a:rPr lang="en-US" sz="896" dirty="0">
                <a:solidFill>
                  <a:srgbClr val="707070"/>
                </a:solidFill>
                <a:latin typeface="HelveticaNeue 3"/>
              </a:rPr>
              <a:t> Polis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Polis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asli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identitas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Anda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berlaku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buku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rekening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Formulir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Penebusan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Polis.</a:t>
            </a:r>
          </a:p>
        </p:txBody>
      </p:sp>
    </p:spTree>
    <p:extLst>
      <p:ext uri="{BB962C8B-B14F-4D97-AF65-F5344CB8AC3E}">
        <p14:creationId xmlns:p14="http://schemas.microsoft.com/office/powerpoint/2010/main" val="296212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455145" y="1911413"/>
            <a:ext cx="6617947" cy="7427036"/>
            <a:chOff x="0" y="-38100"/>
            <a:chExt cx="2381730" cy="2631323"/>
          </a:xfrm>
        </p:grpSpPr>
        <p:sp>
          <p:nvSpPr>
            <p:cNvPr id="10" name="Freeform 10"/>
            <p:cNvSpPr/>
            <p:nvPr/>
          </p:nvSpPr>
          <p:spPr>
            <a:xfrm>
              <a:off x="0" y="-1"/>
              <a:ext cx="2381730" cy="2593224"/>
            </a:xfrm>
            <a:custGeom>
              <a:avLst/>
              <a:gdLst/>
              <a:ahLst/>
              <a:cxnLst/>
              <a:rect l="l" t="t" r="r" b="b"/>
              <a:pathLst>
                <a:path w="2381730" h="821293">
                  <a:moveTo>
                    <a:pt x="0" y="0"/>
                  </a:moveTo>
                  <a:lnTo>
                    <a:pt x="2381730" y="0"/>
                  </a:lnTo>
                  <a:lnTo>
                    <a:pt x="2381730" y="821293"/>
                  </a:lnTo>
                  <a:lnTo>
                    <a:pt x="0" y="82129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pPr defTabSz="910560"/>
              <a:endParaRPr lang="en-ID" sz="1792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16" name="AutoShape 16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7209" y="476386"/>
            <a:ext cx="4291170" cy="79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077"/>
              </a:lnSpc>
            </a:pPr>
            <a:r>
              <a:rPr lang="en-US" sz="2987" dirty="0" err="1">
                <a:solidFill>
                  <a:srgbClr val="FFFFFF"/>
                </a:solidFill>
                <a:latin typeface="Helvetica"/>
              </a:rPr>
              <a:t>Persyaratan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dan</a:t>
            </a:r>
          </a:p>
          <a:p>
            <a:pPr defTabSz="910560">
              <a:lnSpc>
                <a:spcPts val="3077"/>
              </a:lnSpc>
            </a:pPr>
            <a:r>
              <a:rPr lang="en-US" sz="2987" dirty="0">
                <a:solidFill>
                  <a:srgbClr val="FFFFFF"/>
                </a:solidFill>
                <a:latin typeface="Helvetica"/>
              </a:rPr>
              <a:t>Tata Cara (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lanjutan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)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380" y="2263889"/>
            <a:ext cx="534412" cy="534412"/>
          </a:xfrm>
          <a:prstGeom prst="rect">
            <a:avLst/>
          </a:prstGeom>
        </p:spPr>
      </p:pic>
      <p:sp>
        <p:nvSpPr>
          <p:cNvPr id="2" name="TextBox 27">
            <a:extLst>
              <a:ext uri="{FF2B5EF4-FFF2-40B4-BE49-F238E27FC236}">
                <a16:creationId xmlns:a16="http://schemas.microsoft.com/office/drawing/2014/main" id="{6A307CA6-7AA7-364F-A886-CC05A22E1F2C}"/>
              </a:ext>
            </a:extLst>
          </p:cNvPr>
          <p:cNvSpPr txBox="1"/>
          <p:nvPr/>
        </p:nvSpPr>
        <p:spPr>
          <a:xfrm>
            <a:off x="1746048" y="2088828"/>
            <a:ext cx="5113078" cy="98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255"/>
              </a:lnSpc>
            </a:pP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Mengajukan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Klaim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Pemegang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Polis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dapat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menghubungi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Tenaga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Pemasar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Care Generali Indonesia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atau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cara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mengunduh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melalui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website www.generali.co.id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untuk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mendapatkan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formular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Pastikan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mengisi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formulir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baik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benar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193494" lvl="1" indent="-96747" defTabSz="910560">
              <a:lnSpc>
                <a:spcPts val="125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Pemegang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Polis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wajib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melengkapi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persyaratan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persyaratan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sebagai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berikut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D228D374-98B9-46AE-F993-5CD93E0490D9}"/>
              </a:ext>
            </a:extLst>
          </p:cNvPr>
          <p:cNvSpPr txBox="1"/>
          <p:nvPr/>
        </p:nvSpPr>
        <p:spPr>
          <a:xfrm>
            <a:off x="1838605" y="3131229"/>
            <a:ext cx="5113078" cy="2106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3638" lvl="1" indent="-227640" defTabSz="910560">
              <a:lnSpc>
                <a:spcPts val="1115"/>
              </a:lnSpc>
              <a:buFont typeface="+mj-lt"/>
              <a:buAutoNum type="arabicPeriod"/>
            </a:pP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Pengajuan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permintaan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pembayaran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Penyakit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Kritis</a:t>
            </a:r>
            <a:endParaRPr lang="en-US" sz="896" b="1" dirty="0">
              <a:solidFill>
                <a:srgbClr val="7070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6000" lvl="3" indent="-228600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Formulir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untuk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kondisi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kritis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asli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);</a:t>
            </a:r>
          </a:p>
          <a:p>
            <a:pPr marL="576000" lvl="3" indent="-228600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Surat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keterangan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Dokter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asli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telah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diisi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oleh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Dokter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lengkap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benar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576000" lvl="3" indent="-228600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Catatan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 resume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</a:t>
            </a:r>
          </a:p>
          <a:p>
            <a:pPr marL="576000" lvl="3" indent="-228600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seluruh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hasil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pemeriksaan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penunjang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jika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);</a:t>
            </a:r>
          </a:p>
          <a:p>
            <a:pPr marL="576000" lvl="3" indent="-228600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Surat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berita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acara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asli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Kepolisian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dalam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hal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menderita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Penyakit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Kritis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akibat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Kecelakaan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576000" lvl="3" indent="-228600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kartu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identitas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masih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berlaku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Pemegang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Polis dan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 dan</a:t>
            </a:r>
          </a:p>
          <a:p>
            <a:pPr marL="576000" lvl="3" indent="-228600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Dokumen-dokumen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lain yang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dianggap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perlu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oleh Generali Indonesia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untuk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mendukung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atas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896" b="1" dirty="0">
              <a:solidFill>
                <a:srgbClr val="7070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7400" lvl="3" defTabSz="910560">
              <a:lnSpc>
                <a:spcPts val="1115"/>
              </a:lnSpc>
            </a:pP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Berkas-berkas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permintaan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pembayaran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Asuransi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atas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harus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diajukan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selambat-lambatnya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60 (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enam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puluh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kalender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sejak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tanggal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Diagnosis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Penyakit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Kritis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dipertanggungkan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dalam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Polis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di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luar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jangka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waktu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Generali Indonesia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berhak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menolak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permintaan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pembayaran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Asuransi</a:t>
            </a:r>
            <a:r>
              <a:rPr lang="en-US" sz="896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76DA5FCD-B10E-29E4-9A3D-064642F7F76E}"/>
              </a:ext>
            </a:extLst>
          </p:cNvPr>
          <p:cNvSpPr txBox="1"/>
          <p:nvPr/>
        </p:nvSpPr>
        <p:spPr>
          <a:xfrm>
            <a:off x="1912130" y="5281531"/>
            <a:ext cx="5113078" cy="13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7640" indent="-227640" defTabSz="910560">
              <a:lnSpc>
                <a:spcPts val="1115"/>
              </a:lnSpc>
              <a:buFont typeface="+mj-lt"/>
              <a:buAutoNum type="arabicPeriod" startAt="2"/>
            </a:pP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Pengajuan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permintaan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pembayaran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Meninggal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Dunia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F58BFA0D-908B-7703-54F9-B269C1B7337A}"/>
              </a:ext>
            </a:extLst>
          </p:cNvPr>
          <p:cNvSpPr txBox="1"/>
          <p:nvPr/>
        </p:nvSpPr>
        <p:spPr>
          <a:xfrm>
            <a:off x="2168899" y="5417450"/>
            <a:ext cx="4690227" cy="3376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Polis;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Formulir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asli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diisi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lengkap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benar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Legalisir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surat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keterangan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kematian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instansi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berwenang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 Surat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keterangan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Kematian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wajib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dilegalisir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minimal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Konsulat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Jenderal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Indonesia,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Dunia di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luar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negeri;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Formulir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keterangan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Dokter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(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asli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)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diisi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Dokter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lengkap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benar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 Surat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keterangan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Dokter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wajib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dilegalisir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minimal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Konsulat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Jenderal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Indonesia,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Dunia di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luar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negeri;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Surat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berita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acara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asli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Kepolisian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dalam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Dunia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karena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Kecelakaan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kartu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identitas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berlaku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Pemegang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kartu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keluarga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atau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legal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lainnya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menunjukkan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hubungan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kepentingan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i="1" dirty="0">
                <a:solidFill>
                  <a:srgbClr val="707070"/>
                </a:solidFill>
                <a:latin typeface="Helvetica"/>
              </a:rPr>
              <a:t>(insurable interest)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antara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Legalisir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surat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penetapan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Pengadilan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menyatakan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Dunia,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hilang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dalam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suatu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musibah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Legalisir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surat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penetapan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pengadilan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dalam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dinyatakan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hilang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sesuai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ketentuan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perundang-undangan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Surat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kronologis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Kematian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apabila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Dunia di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rumah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/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perjalanan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menuju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Rumah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Sakit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Buku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Rekening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 dan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Dokumen-dokumen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lain,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termasuk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tetapi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tidak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terbatas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pada Polis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catatan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medis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,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dianggap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perlu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mendukung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persyaratan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permintaan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pembayaran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0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455145" y="1911413"/>
            <a:ext cx="6617947" cy="2735536"/>
            <a:chOff x="0" y="-38100"/>
            <a:chExt cx="2381730" cy="969172"/>
          </a:xfrm>
        </p:grpSpPr>
        <p:sp>
          <p:nvSpPr>
            <p:cNvPr id="10" name="Freeform 10"/>
            <p:cNvSpPr/>
            <p:nvPr/>
          </p:nvSpPr>
          <p:spPr>
            <a:xfrm>
              <a:off x="0" y="-1"/>
              <a:ext cx="2381730" cy="931073"/>
            </a:xfrm>
            <a:custGeom>
              <a:avLst/>
              <a:gdLst/>
              <a:ahLst/>
              <a:cxnLst/>
              <a:rect l="l" t="t" r="r" b="b"/>
              <a:pathLst>
                <a:path w="2381730" h="821293">
                  <a:moveTo>
                    <a:pt x="0" y="0"/>
                  </a:moveTo>
                  <a:lnTo>
                    <a:pt x="2381730" y="0"/>
                  </a:lnTo>
                  <a:lnTo>
                    <a:pt x="2381730" y="821293"/>
                  </a:lnTo>
                  <a:lnTo>
                    <a:pt x="0" y="821293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pPr defTabSz="910560"/>
              <a:endParaRPr lang="en-ID" sz="1792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587" tIns="50587" rIns="50587" bIns="50587" rtlCol="0" anchor="ctr"/>
            <a:lstStyle/>
            <a:p>
              <a:pPr algn="ctr" defTabSz="910560">
                <a:lnSpc>
                  <a:spcPts val="1952"/>
                </a:lnSpc>
              </a:pPr>
              <a:endParaRPr sz="1792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61028" y="9915924"/>
            <a:ext cx="1667207" cy="7638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64547" y="-1508845"/>
            <a:ext cx="9918241" cy="28242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08621" y="-327801"/>
            <a:ext cx="7063484" cy="201241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7209" y="10375601"/>
            <a:ext cx="571628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generali.co.id</a:t>
            </a:r>
          </a:p>
        </p:txBody>
      </p:sp>
      <p:sp>
        <p:nvSpPr>
          <p:cNvPr id="16" name="AutoShape 16"/>
          <p:cNvSpPr/>
          <p:nvPr/>
        </p:nvSpPr>
        <p:spPr>
          <a:xfrm rot="5400000">
            <a:off x="950836" y="10432827"/>
            <a:ext cx="126521" cy="0"/>
          </a:xfrm>
          <a:prstGeom prst="line">
            <a:avLst/>
          </a:prstGeom>
          <a:ln w="9525" cap="flat">
            <a:solidFill>
              <a:srgbClr val="6F707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95845" y="10375601"/>
            <a:ext cx="3840624" cy="9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836"/>
              </a:lnSpc>
            </a:pPr>
            <a:r>
              <a:rPr lang="en-US" sz="597">
                <a:solidFill>
                  <a:srgbClr val="C21B17"/>
                </a:solidFill>
                <a:latin typeface="HelveticaNeue 1"/>
              </a:rPr>
              <a:t>PT Asuransi Jiwa Generali Indonesia Berizin dan Diawasi oleh Otoritas Jasa Keuangan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29653" y="10345854"/>
            <a:ext cx="152119" cy="1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1115"/>
              </a:lnSpc>
            </a:pPr>
            <a:r>
              <a:rPr lang="en-US" sz="797">
                <a:solidFill>
                  <a:srgbClr val="6F7072"/>
                </a:solidFill>
                <a:latin typeface="Helvetica"/>
              </a:rPr>
              <a:t>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7209" y="476386"/>
            <a:ext cx="4291170" cy="79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0560">
              <a:lnSpc>
                <a:spcPts val="3077"/>
              </a:lnSpc>
            </a:pPr>
            <a:r>
              <a:rPr lang="en-US" sz="2987" dirty="0" err="1">
                <a:solidFill>
                  <a:srgbClr val="FFFFFF"/>
                </a:solidFill>
                <a:latin typeface="Helvetica"/>
              </a:rPr>
              <a:t>Persyaratan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 dan</a:t>
            </a:r>
          </a:p>
          <a:p>
            <a:pPr defTabSz="910560">
              <a:lnSpc>
                <a:spcPts val="3077"/>
              </a:lnSpc>
            </a:pPr>
            <a:r>
              <a:rPr lang="en-US" sz="2987" dirty="0">
                <a:solidFill>
                  <a:srgbClr val="FFFFFF"/>
                </a:solidFill>
                <a:latin typeface="Helvetica"/>
              </a:rPr>
              <a:t>Tata Cara (</a:t>
            </a:r>
            <a:r>
              <a:rPr lang="en-US" sz="2987" dirty="0" err="1">
                <a:solidFill>
                  <a:srgbClr val="FFFFFF"/>
                </a:solidFill>
                <a:latin typeface="Helvetica"/>
              </a:rPr>
              <a:t>lanjutan</a:t>
            </a:r>
            <a:r>
              <a:rPr lang="en-US" sz="2987" dirty="0">
                <a:solidFill>
                  <a:srgbClr val="FFFFFF"/>
                </a:solidFill>
                <a:latin typeface="Helvetica"/>
              </a:rPr>
              <a:t>)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380" y="2263889"/>
            <a:ext cx="534412" cy="534412"/>
          </a:xfrm>
          <a:prstGeom prst="rect">
            <a:avLst/>
          </a:prstGeo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76DA5FCD-B10E-29E4-9A3D-064642F7F76E}"/>
              </a:ext>
            </a:extLst>
          </p:cNvPr>
          <p:cNvSpPr txBox="1"/>
          <p:nvPr/>
        </p:nvSpPr>
        <p:spPr>
          <a:xfrm>
            <a:off x="1912130" y="2087481"/>
            <a:ext cx="5113078" cy="13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8600" indent="-228600" defTabSz="910560">
              <a:lnSpc>
                <a:spcPts val="1115"/>
              </a:lnSpc>
              <a:buFont typeface="+mj-lt"/>
              <a:buAutoNum type="arabicPeriod" startAt="3"/>
            </a:pP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Pengajuan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permintaan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pembayaran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Manfaat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Pengembalian</a:t>
            </a:r>
            <a:r>
              <a:rPr lang="en-US" sz="896" b="1" dirty="0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96" b="1" dirty="0" err="1">
                <a:solidFill>
                  <a:srgbClr val="70707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Premi</a:t>
            </a:r>
            <a:endParaRPr lang="en-US" sz="896" b="1" dirty="0">
              <a:solidFill>
                <a:srgbClr val="70707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64E4F64D-AAB6-C3F0-950D-7D1779D11E6C}"/>
              </a:ext>
            </a:extLst>
          </p:cNvPr>
          <p:cNvSpPr txBox="1"/>
          <p:nvPr/>
        </p:nvSpPr>
        <p:spPr>
          <a:xfrm>
            <a:off x="2168898" y="2327261"/>
            <a:ext cx="4704550" cy="97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Formulir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permintaan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penyerahan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Asuransi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diisi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Pemegang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lengkap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benar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atau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pengajuan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melalui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media lain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ditentukan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kartu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identitas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Pemegang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masih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berlaku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Fotokopi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buku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rekening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dituju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; dan</a:t>
            </a:r>
          </a:p>
          <a:p>
            <a:pPr marL="227640" indent="-227640" algn="just" defTabSz="910560">
              <a:lnSpc>
                <a:spcPts val="1115"/>
              </a:lnSpc>
              <a:buFont typeface="+mj-lt"/>
              <a:buAutoNum type="alphaLcPeriod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Dokumen-dokumen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lain,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termasuk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tetapi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tidak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terbatas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pada Polis, yang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dianggap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perlu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oleh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untuk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mendukung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tersebut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di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atas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A4B7B704-5F33-32F5-47B0-49F7FC877EA2}"/>
              </a:ext>
            </a:extLst>
          </p:cNvPr>
          <p:cNvSpPr txBox="1"/>
          <p:nvPr/>
        </p:nvSpPr>
        <p:spPr>
          <a:xfrm>
            <a:off x="1760370" y="3415027"/>
            <a:ext cx="5113078" cy="111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996" lvl="1" indent="-85997" algn="just" defTabSz="910560">
              <a:lnSpc>
                <a:spcPts val="111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Pemegang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Polis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dapat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menyerahkan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formulir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persyaratan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baik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secara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langsung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,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melalui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pos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atau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Tenaga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Pemasar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kantor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Generali Indonesia.</a:t>
            </a:r>
          </a:p>
          <a:p>
            <a:pPr marL="171996" lvl="1" indent="-85997" algn="just" defTabSz="910560">
              <a:lnSpc>
                <a:spcPts val="1115"/>
              </a:lnSpc>
              <a:buFont typeface="Arial"/>
              <a:buChar char="•"/>
            </a:pP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Pengajuan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pembayaran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Dunia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selambat-lambatnya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90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sejak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tanggal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Tertanggung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Meninggal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Dunia.</a:t>
            </a:r>
          </a:p>
          <a:p>
            <a:pPr marL="171996" lvl="1" indent="-85997" algn="just" defTabSz="910560">
              <a:lnSpc>
                <a:spcPts val="111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Generali Indonesia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menetapkan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keputusan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selambat-lambatnya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60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kerja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menerima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dokumen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persyaratan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dengan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lengkap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dan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benar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</a:t>
            </a:r>
          </a:p>
          <a:p>
            <a:pPr marL="171996" lvl="1" indent="-85997" algn="just" defTabSz="910560">
              <a:lnSpc>
                <a:spcPts val="1115"/>
              </a:lnSpc>
              <a:buFont typeface="Arial"/>
              <a:buChar char="•"/>
            </a:pPr>
            <a:r>
              <a:rPr lang="en-US" sz="896" dirty="0">
                <a:solidFill>
                  <a:srgbClr val="707070"/>
                </a:solidFill>
                <a:latin typeface="Helvetica"/>
              </a:rPr>
              <a:t>Generali Indonesia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akan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membayarkan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manfaat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selambat-lambatnya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30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hari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setelah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menyetujui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pengajuan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 </a:t>
            </a:r>
            <a:r>
              <a:rPr lang="en-US" sz="896" dirty="0" err="1">
                <a:solidFill>
                  <a:srgbClr val="707070"/>
                </a:solidFill>
                <a:latin typeface="Helvetica"/>
              </a:rPr>
              <a:t>klaim</a:t>
            </a:r>
            <a:r>
              <a:rPr lang="en-US" sz="896" dirty="0">
                <a:solidFill>
                  <a:srgbClr val="707070"/>
                </a:solidFill>
                <a:latin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2821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5df588-2cd6-4b5a-a0c3-c90c3f673a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EC3914F298542878B4DC75C60C303" ma:contentTypeVersion="13" ma:contentTypeDescription="Create a new document." ma:contentTypeScope="" ma:versionID="f940209639283aa8240cc300e577e4a5">
  <xsd:schema xmlns:xsd="http://www.w3.org/2001/XMLSchema" xmlns:xs="http://www.w3.org/2001/XMLSchema" xmlns:p="http://schemas.microsoft.com/office/2006/metadata/properties" xmlns:ns3="6a5df588-2cd6-4b5a-a0c3-c90c3f673a2b" xmlns:ns4="b9093cb7-cf0a-4214-8663-14459630062c" targetNamespace="http://schemas.microsoft.com/office/2006/metadata/properties" ma:root="true" ma:fieldsID="0bf67d77941d384ae34debaa7229f521" ns3:_="" ns4:_="">
    <xsd:import namespace="6a5df588-2cd6-4b5a-a0c3-c90c3f673a2b"/>
    <xsd:import namespace="b9093cb7-cf0a-4214-8663-14459630062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df588-2cd6-4b5a-a0c3-c90c3f673a2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93cb7-cf0a-4214-8663-1445963006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9BDBD4-4ED7-4146-917D-D10118E04809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b9093cb7-cf0a-4214-8663-14459630062c"/>
    <ds:schemaRef ds:uri="6a5df588-2cd6-4b5a-a0c3-c90c3f673a2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696490-22A0-49C5-8E7B-5E38B0CCE4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FEDD5-57EC-4343-AD54-EC0B1453D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5df588-2cd6-4b5a-a0c3-c90c3f673a2b"/>
    <ds:schemaRef ds:uri="b9093cb7-cf0a-4214-8663-1445963006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3524</Words>
  <Application>Microsoft Office PowerPoint</Application>
  <PresentationFormat>Custom</PresentationFormat>
  <Paragraphs>334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HelveticaNeue 1</vt:lpstr>
      <vt:lpstr>HelveticaNeue 1 Bold</vt:lpstr>
      <vt:lpstr>HelveticaNeue 2</vt:lpstr>
      <vt:lpstr>HelveticaNeue 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 Asuransi Jiwa Generali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Margaretha</dc:creator>
  <cp:lastModifiedBy>Kamila Khairunnisa Safari</cp:lastModifiedBy>
  <cp:revision>8</cp:revision>
  <dcterms:created xsi:type="dcterms:W3CDTF">2023-01-05T09:07:44Z</dcterms:created>
  <dcterms:modified xsi:type="dcterms:W3CDTF">2024-08-08T02:45:57Z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baa724-ddf2-44ed-af8e-86f08f6441ab_Enabled">
    <vt:lpwstr>true</vt:lpwstr>
  </property>
  <property fmtid="{D5CDD505-2E9C-101B-9397-08002B2CF9AE}" pid="3" name="MSIP_Label_7dbaa724-ddf2-44ed-af8e-86f08f6441ab_SetDate">
    <vt:lpwstr>2023-01-11T07:34:39Z</vt:lpwstr>
  </property>
  <property fmtid="{D5CDD505-2E9C-101B-9397-08002B2CF9AE}" pid="4" name="MSIP_Label_7dbaa724-ddf2-44ed-af8e-86f08f6441ab_Method">
    <vt:lpwstr>Standard</vt:lpwstr>
  </property>
  <property fmtid="{D5CDD505-2E9C-101B-9397-08002B2CF9AE}" pid="5" name="MSIP_Label_7dbaa724-ddf2-44ed-af8e-86f08f6441ab_Name">
    <vt:lpwstr>Internal</vt:lpwstr>
  </property>
  <property fmtid="{D5CDD505-2E9C-101B-9397-08002B2CF9AE}" pid="6" name="MSIP_Label_7dbaa724-ddf2-44ed-af8e-86f08f6441ab_SiteId">
    <vt:lpwstr>071af1f0-55be-47de-aecb-a206cf85dc8d</vt:lpwstr>
  </property>
  <property fmtid="{D5CDD505-2E9C-101B-9397-08002B2CF9AE}" pid="7" name="MSIP_Label_7dbaa724-ddf2-44ed-af8e-86f08f6441ab_ActionId">
    <vt:lpwstr>02ca3513-0729-413b-81a4-89730952fb20</vt:lpwstr>
  </property>
  <property fmtid="{D5CDD505-2E9C-101B-9397-08002B2CF9AE}" pid="8" name="MSIP_Label_7dbaa724-ddf2-44ed-af8e-86f08f6441ab_ContentBits">
    <vt:lpwstr>1</vt:lpwstr>
  </property>
  <property fmtid="{D5CDD505-2E9C-101B-9397-08002B2CF9AE}" pid="9" name="ContentTypeId">
    <vt:lpwstr>0x010100BE8EC3914F298542878B4DC75C60C303</vt:lpwstr>
  </property>
</Properties>
</file>